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notesSlides/notesSlide1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2.xml" ContentType="application/vnd.openxmlformats-officedocument.drawingml.chartshapes+xml"/>
  <Override PartName="/ppt/notesSlides/notesSlide1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3.xml" ContentType="application/vnd.openxmlformats-officedocument.drawingml.chartshape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83" r:id="rId3"/>
    <p:sldId id="282" r:id="rId4"/>
    <p:sldId id="257" r:id="rId5"/>
    <p:sldId id="258" r:id="rId6"/>
    <p:sldId id="259" r:id="rId7"/>
    <p:sldId id="260" r:id="rId8"/>
    <p:sldId id="261" r:id="rId9"/>
    <p:sldId id="262" r:id="rId10"/>
    <p:sldId id="263" r:id="rId11"/>
    <p:sldId id="264"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80" r:id="rId26"/>
    <p:sldId id="281" r:id="rId27"/>
    <p:sldId id="27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79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34"/>
    <p:restoredTop sz="94075"/>
  </p:normalViewPr>
  <p:slideViewPr>
    <p:cSldViewPr snapToGrid="0" snapToObjects="1" showGuides="1">
      <p:cViewPr varScale="1">
        <p:scale>
          <a:sx n="116" d="100"/>
          <a:sy n="116" d="100"/>
        </p:scale>
        <p:origin x="512" y="192"/>
      </p:cViewPr>
      <p:guideLst>
        <p:guide orient="horz" pos="2160"/>
        <p:guide pos="379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Sheet1!$B$1</c:f>
              <c:strCache>
                <c:ptCount val="1"/>
                <c:pt idx="0">
                  <c:v>Height</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18</c:v>
                </c:pt>
                <c:pt idx="1">
                  <c:v>25</c:v>
                </c:pt>
                <c:pt idx="2">
                  <c:v>26</c:v>
                </c:pt>
              </c:numCache>
            </c:numRef>
          </c:xVal>
          <c:yVal>
            <c:numRef>
              <c:f>Sheet1!$B$2:$B$4</c:f>
              <c:numCache>
                <c:formatCode>General</c:formatCode>
                <c:ptCount val="3"/>
                <c:pt idx="0">
                  <c:v>9</c:v>
                </c:pt>
                <c:pt idx="1">
                  <c:v>20</c:v>
                </c:pt>
                <c:pt idx="2">
                  <c:v>19</c:v>
                </c:pt>
              </c:numCache>
            </c:numRef>
          </c:yVal>
          <c:smooth val="0"/>
          <c:extLst>
            <c:ext xmlns:c16="http://schemas.microsoft.com/office/drawing/2014/chart" uri="{C3380CC4-5D6E-409C-BE32-E72D297353CC}">
              <c16:uniqueId val="{00000000-AABD-ED42-A826-1C9FFA7F032F}"/>
            </c:ext>
          </c:extLst>
        </c:ser>
        <c:dLbls>
          <c:showLegendKey val="0"/>
          <c:showVal val="0"/>
          <c:showCatName val="0"/>
          <c:showSerName val="0"/>
          <c:showPercent val="0"/>
          <c:showBubbleSize val="0"/>
        </c:dLbls>
        <c:axId val="98241776"/>
        <c:axId val="98512528"/>
      </c:scatterChart>
      <c:valAx>
        <c:axId val="9824177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Length</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512528"/>
        <c:crosses val="autoZero"/>
        <c:crossBetween val="midCat"/>
      </c:valAx>
      <c:valAx>
        <c:axId val="98512528"/>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Height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24177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Sheet1!$B$1</c:f>
              <c:strCache>
                <c:ptCount val="1"/>
                <c:pt idx="0">
                  <c:v>Height</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18</c:v>
                </c:pt>
                <c:pt idx="1">
                  <c:v>25</c:v>
                </c:pt>
                <c:pt idx="2">
                  <c:v>26</c:v>
                </c:pt>
              </c:numCache>
            </c:numRef>
          </c:xVal>
          <c:yVal>
            <c:numRef>
              <c:f>Sheet1!$B$2:$B$4</c:f>
              <c:numCache>
                <c:formatCode>General</c:formatCode>
                <c:ptCount val="3"/>
                <c:pt idx="0">
                  <c:v>9</c:v>
                </c:pt>
                <c:pt idx="1">
                  <c:v>20</c:v>
                </c:pt>
                <c:pt idx="2">
                  <c:v>19</c:v>
                </c:pt>
              </c:numCache>
            </c:numRef>
          </c:yVal>
          <c:smooth val="0"/>
          <c:extLst>
            <c:ext xmlns:c16="http://schemas.microsoft.com/office/drawing/2014/chart" uri="{C3380CC4-5D6E-409C-BE32-E72D297353CC}">
              <c16:uniqueId val="{00000000-AABD-ED42-A826-1C9FFA7F032F}"/>
            </c:ext>
          </c:extLst>
        </c:ser>
        <c:dLbls>
          <c:showLegendKey val="0"/>
          <c:showVal val="0"/>
          <c:showCatName val="0"/>
          <c:showSerName val="0"/>
          <c:showPercent val="0"/>
          <c:showBubbleSize val="0"/>
        </c:dLbls>
        <c:axId val="98241776"/>
        <c:axId val="98512528"/>
      </c:scatterChart>
      <c:valAx>
        <c:axId val="9824177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Length</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512528"/>
        <c:crosses val="autoZero"/>
        <c:crossBetween val="midCat"/>
      </c:valAx>
      <c:valAx>
        <c:axId val="98512528"/>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Height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24177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Sheet1!$B$1</c:f>
              <c:strCache>
                <c:ptCount val="1"/>
                <c:pt idx="0">
                  <c:v>Height</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18</c:v>
                </c:pt>
                <c:pt idx="1">
                  <c:v>25</c:v>
                </c:pt>
                <c:pt idx="2">
                  <c:v>26</c:v>
                </c:pt>
              </c:numCache>
            </c:numRef>
          </c:xVal>
          <c:yVal>
            <c:numRef>
              <c:f>Sheet1!$B$2:$B$4</c:f>
              <c:numCache>
                <c:formatCode>General</c:formatCode>
                <c:ptCount val="3"/>
                <c:pt idx="0">
                  <c:v>9</c:v>
                </c:pt>
                <c:pt idx="1">
                  <c:v>20</c:v>
                </c:pt>
                <c:pt idx="2">
                  <c:v>19</c:v>
                </c:pt>
              </c:numCache>
            </c:numRef>
          </c:yVal>
          <c:smooth val="0"/>
          <c:extLst>
            <c:ext xmlns:c16="http://schemas.microsoft.com/office/drawing/2014/chart" uri="{C3380CC4-5D6E-409C-BE32-E72D297353CC}">
              <c16:uniqueId val="{00000000-AABD-ED42-A826-1C9FFA7F032F}"/>
            </c:ext>
          </c:extLst>
        </c:ser>
        <c:dLbls>
          <c:showLegendKey val="0"/>
          <c:showVal val="0"/>
          <c:showCatName val="0"/>
          <c:showSerName val="0"/>
          <c:showPercent val="0"/>
          <c:showBubbleSize val="0"/>
        </c:dLbls>
        <c:axId val="98241776"/>
        <c:axId val="98512528"/>
      </c:scatterChart>
      <c:valAx>
        <c:axId val="9824177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Length</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512528"/>
        <c:crosses val="autoZero"/>
        <c:crossBetween val="midCat"/>
      </c:valAx>
      <c:valAx>
        <c:axId val="98512528"/>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Height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24177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Sheet1!$B$1</c:f>
              <c:strCache>
                <c:ptCount val="1"/>
                <c:pt idx="0">
                  <c:v>Height</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18</c:v>
                </c:pt>
                <c:pt idx="1">
                  <c:v>25</c:v>
                </c:pt>
                <c:pt idx="2">
                  <c:v>26</c:v>
                </c:pt>
              </c:numCache>
            </c:numRef>
          </c:xVal>
          <c:yVal>
            <c:numRef>
              <c:f>Sheet1!$B$2:$B$4</c:f>
              <c:numCache>
                <c:formatCode>General</c:formatCode>
                <c:ptCount val="3"/>
                <c:pt idx="0">
                  <c:v>9</c:v>
                </c:pt>
                <c:pt idx="1">
                  <c:v>20</c:v>
                </c:pt>
                <c:pt idx="2">
                  <c:v>19</c:v>
                </c:pt>
              </c:numCache>
            </c:numRef>
          </c:yVal>
          <c:smooth val="0"/>
          <c:extLst>
            <c:ext xmlns:c16="http://schemas.microsoft.com/office/drawing/2014/chart" uri="{C3380CC4-5D6E-409C-BE32-E72D297353CC}">
              <c16:uniqueId val="{00000000-AABD-ED42-A826-1C9FFA7F032F}"/>
            </c:ext>
          </c:extLst>
        </c:ser>
        <c:dLbls>
          <c:showLegendKey val="0"/>
          <c:showVal val="0"/>
          <c:showCatName val="0"/>
          <c:showSerName val="0"/>
          <c:showPercent val="0"/>
          <c:showBubbleSize val="0"/>
        </c:dLbls>
        <c:axId val="98241776"/>
        <c:axId val="98512528"/>
      </c:scatterChart>
      <c:valAx>
        <c:axId val="98241776"/>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Length</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512528"/>
        <c:crosses val="autoZero"/>
        <c:crossBetween val="midCat"/>
      </c:valAx>
      <c:valAx>
        <c:axId val="98512528"/>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sz="1600" dirty="0"/>
                  <a:t>Height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824177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0.68147</cdr:x>
      <cdr:y>0.6787</cdr:y>
    </cdr:from>
    <cdr:to>
      <cdr:x>0.90679</cdr:x>
      <cdr:y>0.74598</cdr:y>
    </cdr:to>
    <cdr:sp macro="" textlink="">
      <cdr:nvSpPr>
        <cdr:cNvPr id="2" name="TextBox 1">
          <a:extLst xmlns:a="http://schemas.openxmlformats.org/drawingml/2006/main">
            <a:ext uri="{FF2B5EF4-FFF2-40B4-BE49-F238E27FC236}">
              <a16:creationId xmlns:a16="http://schemas.microsoft.com/office/drawing/2014/main" id="{3AA5C2EE-3BE2-E94D-B85E-552A2FCBD567}"/>
            </a:ext>
          </a:extLst>
        </cdr:cNvPr>
        <cdr:cNvSpPr txBox="1"/>
      </cdr:nvSpPr>
      <cdr:spPr>
        <a:xfrm xmlns:a="http://schemas.openxmlformats.org/drawingml/2006/main">
          <a:off x="3236850" y="3704838"/>
          <a:ext cx="1070211" cy="36721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dirty="0"/>
            <a:t>Small dog</a:t>
          </a:r>
        </a:p>
      </cdr:txBody>
    </cdr:sp>
  </cdr:relSizeAnchor>
  <cdr:relSizeAnchor xmlns:cdr="http://schemas.openxmlformats.org/drawingml/2006/chartDrawing">
    <cdr:from>
      <cdr:x>0.72218</cdr:x>
      <cdr:y>0.04847</cdr:y>
    </cdr:from>
    <cdr:to>
      <cdr:x>1</cdr:x>
      <cdr:y>0.09946</cdr:y>
    </cdr:to>
    <cdr:sp macro="" textlink="">
      <cdr:nvSpPr>
        <cdr:cNvPr id="3" name="TextBox 1">
          <a:extLst xmlns:a="http://schemas.openxmlformats.org/drawingml/2006/main">
            <a:ext uri="{FF2B5EF4-FFF2-40B4-BE49-F238E27FC236}">
              <a16:creationId xmlns:a16="http://schemas.microsoft.com/office/drawing/2014/main" id="{CF231F83-E48B-6641-A6BE-A7EC3F990FFD}"/>
            </a:ext>
          </a:extLst>
        </cdr:cNvPr>
        <cdr:cNvSpPr txBox="1"/>
      </cdr:nvSpPr>
      <cdr:spPr>
        <a:xfrm xmlns:a="http://schemas.openxmlformats.org/drawingml/2006/main">
          <a:off x="3430208" y="264571"/>
          <a:ext cx="1319589" cy="278354"/>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600" dirty="0"/>
            <a:t>Average Dogs</a:t>
          </a:r>
        </a:p>
      </cdr:txBody>
    </cdr:sp>
  </cdr:relSizeAnchor>
</c:userShapes>
</file>

<file path=ppt/drawings/drawing2.xml><?xml version="1.0" encoding="utf-8"?>
<c:userShapes xmlns:c="http://schemas.openxmlformats.org/drawingml/2006/chart">
  <cdr:relSizeAnchor xmlns:cdr="http://schemas.openxmlformats.org/drawingml/2006/chartDrawing">
    <cdr:from>
      <cdr:x>0.68426</cdr:x>
      <cdr:y>0.61055</cdr:y>
    </cdr:from>
    <cdr:to>
      <cdr:x>0.90958</cdr:x>
      <cdr:y>0.67782</cdr:y>
    </cdr:to>
    <cdr:sp macro="" textlink="">
      <cdr:nvSpPr>
        <cdr:cNvPr id="4" name="TextBox 1">
          <a:extLst xmlns:a="http://schemas.openxmlformats.org/drawingml/2006/main">
            <a:ext uri="{FF2B5EF4-FFF2-40B4-BE49-F238E27FC236}">
              <a16:creationId xmlns:a16="http://schemas.microsoft.com/office/drawing/2014/main" id="{737A57D2-CD0C-814B-966E-1482DA11F0FE}"/>
            </a:ext>
          </a:extLst>
        </cdr:cNvPr>
        <cdr:cNvSpPr txBox="1"/>
      </cdr:nvSpPr>
      <cdr:spPr>
        <a:xfrm xmlns:a="http://schemas.openxmlformats.org/drawingml/2006/main">
          <a:off x="3250097" y="3332790"/>
          <a:ext cx="1070211" cy="36721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600" dirty="0"/>
            <a:t>Small dog</a:t>
          </a:r>
        </a:p>
      </cdr:txBody>
    </cdr:sp>
  </cdr:relSizeAnchor>
</c:userShapes>
</file>

<file path=ppt/drawings/drawing3.xml><?xml version="1.0" encoding="utf-8"?>
<c:userShapes xmlns:c="http://schemas.openxmlformats.org/drawingml/2006/chart">
  <cdr:relSizeAnchor xmlns:cdr="http://schemas.openxmlformats.org/drawingml/2006/chartDrawing">
    <cdr:from>
      <cdr:x>0.72218</cdr:x>
      <cdr:y>0.03911</cdr:y>
    </cdr:from>
    <cdr:to>
      <cdr:x>1</cdr:x>
      <cdr:y>0.0901</cdr:y>
    </cdr:to>
    <cdr:sp macro="" textlink="">
      <cdr:nvSpPr>
        <cdr:cNvPr id="4" name="TextBox 1">
          <a:extLst xmlns:a="http://schemas.openxmlformats.org/drawingml/2006/main">
            <a:ext uri="{FF2B5EF4-FFF2-40B4-BE49-F238E27FC236}">
              <a16:creationId xmlns:a16="http://schemas.microsoft.com/office/drawing/2014/main" id="{38024171-C8DA-2E4E-B3A1-9D2039132FD4}"/>
            </a:ext>
          </a:extLst>
        </cdr:cNvPr>
        <cdr:cNvSpPr txBox="1"/>
      </cdr:nvSpPr>
      <cdr:spPr>
        <a:xfrm xmlns:a="http://schemas.openxmlformats.org/drawingml/2006/main">
          <a:off x="3430208" y="213482"/>
          <a:ext cx="1319589" cy="278354"/>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600" dirty="0"/>
            <a:t>Average Dogs</a:t>
          </a:r>
        </a:p>
      </cdr:txBody>
    </cdr:sp>
  </cdr:relSizeAnchor>
</c:userShapes>
</file>

<file path=ppt/media/image1.png>
</file>

<file path=ppt/media/image2.tiff>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1489BD-80D8-044E-B489-6491FE1C3B4A}" type="datetimeFigureOut">
              <a:rPr lang="en-US" smtClean="0"/>
              <a:t>7/13/18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99A8EA-D741-D444-B446-BC41459973B6}" type="slidenum">
              <a:rPr lang="en-US" smtClean="0"/>
              <a:t>‹#›</a:t>
            </a:fld>
            <a:endParaRPr lang="en-US"/>
          </a:p>
        </p:txBody>
      </p:sp>
    </p:spTree>
    <p:extLst>
      <p:ext uri="{BB962C8B-B14F-4D97-AF65-F5344CB8AC3E}">
        <p14:creationId xmlns:p14="http://schemas.microsoft.com/office/powerpoint/2010/main" val="3912080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you are building an app to convert kilometers to Miles but don’t remember the exact formula but you have knowledge of two pieces.</a:t>
            </a:r>
          </a:p>
        </p:txBody>
      </p:sp>
      <p:sp>
        <p:nvSpPr>
          <p:cNvPr id="4" name="Slide Number Placeholder 3"/>
          <p:cNvSpPr>
            <a:spLocks noGrp="1"/>
          </p:cNvSpPr>
          <p:nvPr>
            <p:ph type="sldNum" sz="quarter" idx="10"/>
          </p:nvPr>
        </p:nvSpPr>
        <p:spPr/>
        <p:txBody>
          <a:bodyPr/>
          <a:lstStyle/>
          <a:p>
            <a:fld id="{2599A8EA-D741-D444-B446-BC41459973B6}" type="slidenum">
              <a:rPr lang="en-US" smtClean="0"/>
              <a:t>1</a:t>
            </a:fld>
            <a:endParaRPr lang="en-US"/>
          </a:p>
        </p:txBody>
      </p:sp>
    </p:spTree>
    <p:extLst>
      <p:ext uri="{BB962C8B-B14F-4D97-AF65-F5344CB8AC3E}">
        <p14:creationId xmlns:p14="http://schemas.microsoft.com/office/powerpoint/2010/main" val="31972456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line. Do you think this line is a good predictor? Btw this will accurately identify cats. </a:t>
            </a:r>
          </a:p>
        </p:txBody>
      </p:sp>
      <p:sp>
        <p:nvSpPr>
          <p:cNvPr id="4" name="Slide Number Placeholder 3"/>
          <p:cNvSpPr>
            <a:spLocks noGrp="1"/>
          </p:cNvSpPr>
          <p:nvPr>
            <p:ph type="sldNum" sz="quarter" idx="10"/>
          </p:nvPr>
        </p:nvSpPr>
        <p:spPr/>
        <p:txBody>
          <a:bodyPr/>
          <a:lstStyle/>
          <a:p>
            <a:fld id="{2599A8EA-D741-D444-B446-BC41459973B6}" type="slidenum">
              <a:rPr lang="en-US" smtClean="0"/>
              <a:t>10</a:t>
            </a:fld>
            <a:endParaRPr lang="en-US"/>
          </a:p>
        </p:txBody>
      </p:sp>
    </p:spTree>
    <p:extLst>
      <p:ext uri="{BB962C8B-B14F-4D97-AF65-F5344CB8AC3E}">
        <p14:creationId xmlns:p14="http://schemas.microsoft.com/office/powerpoint/2010/main" val="16028244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seems to be reasonable. But programmatically how do we find the best fit line?</a:t>
            </a:r>
          </a:p>
        </p:txBody>
      </p:sp>
      <p:sp>
        <p:nvSpPr>
          <p:cNvPr id="4" name="Slide Number Placeholder 3"/>
          <p:cNvSpPr>
            <a:spLocks noGrp="1"/>
          </p:cNvSpPr>
          <p:nvPr>
            <p:ph type="sldNum" sz="quarter" idx="10"/>
          </p:nvPr>
        </p:nvSpPr>
        <p:spPr/>
        <p:txBody>
          <a:bodyPr/>
          <a:lstStyle/>
          <a:p>
            <a:fld id="{2599A8EA-D741-D444-B446-BC41459973B6}" type="slidenum">
              <a:rPr lang="en-US" smtClean="0"/>
              <a:t>11</a:t>
            </a:fld>
            <a:endParaRPr lang="en-US"/>
          </a:p>
        </p:txBody>
      </p:sp>
    </p:spTree>
    <p:extLst>
      <p:ext uri="{BB962C8B-B14F-4D97-AF65-F5344CB8AC3E}">
        <p14:creationId xmlns:p14="http://schemas.microsoft.com/office/powerpoint/2010/main" val="29411773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 now need to figure out a way to train the classifier. We will leverage the linear function that we learnt earlier. </a:t>
            </a:r>
          </a:p>
        </p:txBody>
      </p:sp>
      <p:sp>
        <p:nvSpPr>
          <p:cNvPr id="4" name="Slide Number Placeholder 3"/>
          <p:cNvSpPr>
            <a:spLocks noGrp="1"/>
          </p:cNvSpPr>
          <p:nvPr>
            <p:ph type="sldNum" sz="quarter" idx="10"/>
          </p:nvPr>
        </p:nvSpPr>
        <p:spPr/>
        <p:txBody>
          <a:bodyPr/>
          <a:lstStyle/>
          <a:p>
            <a:fld id="{2599A8EA-D741-D444-B446-BC41459973B6}" type="slidenum">
              <a:rPr lang="en-US" smtClean="0"/>
              <a:t>12</a:t>
            </a:fld>
            <a:endParaRPr lang="en-US"/>
          </a:p>
        </p:txBody>
      </p:sp>
    </p:spTree>
    <p:extLst>
      <p:ext uri="{BB962C8B-B14F-4D97-AF65-F5344CB8AC3E}">
        <p14:creationId xmlns:p14="http://schemas.microsoft.com/office/powerpoint/2010/main" val="4738433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of no good. Time to adjust A but the question is how much?</a:t>
            </a:r>
          </a:p>
        </p:txBody>
      </p:sp>
      <p:sp>
        <p:nvSpPr>
          <p:cNvPr id="4" name="Slide Number Placeholder 3"/>
          <p:cNvSpPr>
            <a:spLocks noGrp="1"/>
          </p:cNvSpPr>
          <p:nvPr>
            <p:ph type="sldNum" sz="quarter" idx="10"/>
          </p:nvPr>
        </p:nvSpPr>
        <p:spPr/>
        <p:txBody>
          <a:bodyPr/>
          <a:lstStyle/>
          <a:p>
            <a:fld id="{2599A8EA-D741-D444-B446-BC41459973B6}" type="slidenum">
              <a:rPr lang="en-US" smtClean="0"/>
              <a:t>13</a:t>
            </a:fld>
            <a:endParaRPr lang="en-US"/>
          </a:p>
        </p:txBody>
      </p:sp>
    </p:spTree>
    <p:extLst>
      <p:ext uri="{BB962C8B-B14F-4D97-AF65-F5344CB8AC3E}">
        <p14:creationId xmlns:p14="http://schemas.microsoft.com/office/powerpoint/2010/main" val="16578506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seems to work for first example but gives incorrect value for 2</a:t>
            </a:r>
            <a:r>
              <a:rPr lang="en-US" baseline="30000" dirty="0"/>
              <a:t>nd</a:t>
            </a:r>
            <a:r>
              <a:rPr lang="en-US" dirty="0"/>
              <a:t> example</a:t>
            </a:r>
          </a:p>
        </p:txBody>
      </p:sp>
      <p:sp>
        <p:nvSpPr>
          <p:cNvPr id="4" name="Slide Number Placeholder 3"/>
          <p:cNvSpPr>
            <a:spLocks noGrp="1"/>
          </p:cNvSpPr>
          <p:nvPr>
            <p:ph type="sldNum" sz="quarter" idx="10"/>
          </p:nvPr>
        </p:nvSpPr>
        <p:spPr/>
        <p:txBody>
          <a:bodyPr/>
          <a:lstStyle/>
          <a:p>
            <a:fld id="{2599A8EA-D741-D444-B446-BC41459973B6}" type="slidenum">
              <a:rPr lang="en-US" smtClean="0"/>
              <a:t>14</a:t>
            </a:fld>
            <a:endParaRPr lang="en-US"/>
          </a:p>
        </p:txBody>
      </p:sp>
    </p:spTree>
    <p:extLst>
      <p:ext uri="{BB962C8B-B14F-4D97-AF65-F5344CB8AC3E}">
        <p14:creationId xmlns:p14="http://schemas.microsoft.com/office/powerpoint/2010/main" val="545906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Wait, we were able to reduce the error for second record but it increased the error for first record. Why? This is happening because we are adjusting A on the basis of last seen example. Previous learnings are being lost.</a:t>
            </a:r>
          </a:p>
        </p:txBody>
      </p:sp>
      <p:sp>
        <p:nvSpPr>
          <p:cNvPr id="4" name="Slide Number Placeholder 3"/>
          <p:cNvSpPr>
            <a:spLocks noGrp="1"/>
          </p:cNvSpPr>
          <p:nvPr>
            <p:ph type="sldNum" sz="quarter" idx="10"/>
          </p:nvPr>
        </p:nvSpPr>
        <p:spPr/>
        <p:txBody>
          <a:bodyPr/>
          <a:lstStyle/>
          <a:p>
            <a:fld id="{2599A8EA-D741-D444-B446-BC41459973B6}" type="slidenum">
              <a:rPr lang="en-US" smtClean="0"/>
              <a:t>15</a:t>
            </a:fld>
            <a:endParaRPr lang="en-US"/>
          </a:p>
        </p:txBody>
      </p:sp>
    </p:spTree>
    <p:extLst>
      <p:ext uri="{BB962C8B-B14F-4D97-AF65-F5344CB8AC3E}">
        <p14:creationId xmlns:p14="http://schemas.microsoft.com/office/powerpoint/2010/main" val="39797039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Learning rate represents the parameter update moderation. Rather taking steps solely on the basis of last example only a part of it is taken. Let us adjust the first training example with learning rate</a:t>
            </a:r>
          </a:p>
        </p:txBody>
      </p:sp>
      <p:sp>
        <p:nvSpPr>
          <p:cNvPr id="4" name="Slide Number Placeholder 3"/>
          <p:cNvSpPr>
            <a:spLocks noGrp="1"/>
          </p:cNvSpPr>
          <p:nvPr>
            <p:ph type="sldNum" sz="quarter" idx="10"/>
          </p:nvPr>
        </p:nvSpPr>
        <p:spPr/>
        <p:txBody>
          <a:bodyPr/>
          <a:lstStyle/>
          <a:p>
            <a:fld id="{2599A8EA-D741-D444-B446-BC41459973B6}" type="slidenum">
              <a:rPr lang="en-US" smtClean="0"/>
              <a:t>16</a:t>
            </a:fld>
            <a:endParaRPr lang="en-US"/>
          </a:p>
        </p:txBody>
      </p:sp>
    </p:spTree>
    <p:extLst>
      <p:ext uri="{BB962C8B-B14F-4D97-AF65-F5344CB8AC3E}">
        <p14:creationId xmlns:p14="http://schemas.microsoft.com/office/powerpoint/2010/main" val="35905048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Congratulations, we just developed an intuition for terms learning rate, training example and biases.</a:t>
            </a:r>
          </a:p>
        </p:txBody>
      </p:sp>
      <p:sp>
        <p:nvSpPr>
          <p:cNvPr id="4" name="Slide Number Placeholder 3"/>
          <p:cNvSpPr>
            <a:spLocks noGrp="1"/>
          </p:cNvSpPr>
          <p:nvPr>
            <p:ph type="sldNum" sz="quarter" idx="10"/>
          </p:nvPr>
        </p:nvSpPr>
        <p:spPr/>
        <p:txBody>
          <a:bodyPr/>
          <a:lstStyle/>
          <a:p>
            <a:fld id="{2599A8EA-D741-D444-B446-BC41459973B6}" type="slidenum">
              <a:rPr lang="en-US" smtClean="0"/>
              <a:t>17</a:t>
            </a:fld>
            <a:endParaRPr lang="en-US"/>
          </a:p>
        </p:txBody>
      </p:sp>
    </p:spTree>
    <p:extLst>
      <p:ext uri="{BB962C8B-B14F-4D97-AF65-F5344CB8AC3E}">
        <p14:creationId xmlns:p14="http://schemas.microsoft.com/office/powerpoint/2010/main" val="29770323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 learned so far was the process part of a learning system. It is now time to think about the system itself. This is how a typical neuron looks like. It receives signals from bunch of inputs and then pops out another signal and that goes into the next neuron. </a:t>
            </a:r>
          </a:p>
        </p:txBody>
      </p:sp>
      <p:sp>
        <p:nvSpPr>
          <p:cNvPr id="4" name="Slide Number Placeholder 3"/>
          <p:cNvSpPr>
            <a:spLocks noGrp="1"/>
          </p:cNvSpPr>
          <p:nvPr>
            <p:ph type="sldNum" sz="quarter" idx="10"/>
          </p:nvPr>
        </p:nvSpPr>
        <p:spPr/>
        <p:txBody>
          <a:bodyPr/>
          <a:lstStyle/>
          <a:p>
            <a:fld id="{2599A8EA-D741-D444-B446-BC41459973B6}" type="slidenum">
              <a:rPr lang="en-US" smtClean="0"/>
              <a:t>18</a:t>
            </a:fld>
            <a:endParaRPr lang="en-US"/>
          </a:p>
        </p:txBody>
      </p:sp>
    </p:spTree>
    <p:extLst>
      <p:ext uri="{BB962C8B-B14F-4D97-AF65-F5344CB8AC3E}">
        <p14:creationId xmlns:p14="http://schemas.microsoft.com/office/powerpoint/2010/main" val="38160831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neuron as a system with receives input along with its strength. This is a linear operation. Similar to biological brain we also need to add some threshold level. The threshold will decide whether to fire the output or not. </a:t>
            </a:r>
          </a:p>
        </p:txBody>
      </p:sp>
      <p:sp>
        <p:nvSpPr>
          <p:cNvPr id="4" name="Slide Number Placeholder 3"/>
          <p:cNvSpPr>
            <a:spLocks noGrp="1"/>
          </p:cNvSpPr>
          <p:nvPr>
            <p:ph type="sldNum" sz="quarter" idx="10"/>
          </p:nvPr>
        </p:nvSpPr>
        <p:spPr/>
        <p:txBody>
          <a:bodyPr/>
          <a:lstStyle/>
          <a:p>
            <a:fld id="{2599A8EA-D741-D444-B446-BC41459973B6}" type="slidenum">
              <a:rPr lang="en-US" smtClean="0"/>
              <a:t>19</a:t>
            </a:fld>
            <a:endParaRPr lang="en-US"/>
          </a:p>
        </p:txBody>
      </p:sp>
    </p:spTree>
    <p:extLst>
      <p:ext uri="{BB962C8B-B14F-4D97-AF65-F5344CB8AC3E}">
        <p14:creationId xmlns:p14="http://schemas.microsoft.com/office/powerpoint/2010/main" val="2953043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you are building an app to convert kilometers to Miles but don’t remember the exact formula but you have knowledge of two pieces.</a:t>
            </a:r>
          </a:p>
        </p:txBody>
      </p:sp>
      <p:sp>
        <p:nvSpPr>
          <p:cNvPr id="4" name="Slide Number Placeholder 3"/>
          <p:cNvSpPr>
            <a:spLocks noGrp="1"/>
          </p:cNvSpPr>
          <p:nvPr>
            <p:ph type="sldNum" sz="quarter" idx="10"/>
          </p:nvPr>
        </p:nvSpPr>
        <p:spPr/>
        <p:txBody>
          <a:bodyPr/>
          <a:lstStyle/>
          <a:p>
            <a:fld id="{2599A8EA-D741-D444-B446-BC41459973B6}" type="slidenum">
              <a:rPr lang="en-US" smtClean="0"/>
              <a:t>2</a:t>
            </a:fld>
            <a:endParaRPr lang="en-US"/>
          </a:p>
        </p:txBody>
      </p:sp>
    </p:spTree>
    <p:extLst>
      <p:ext uri="{BB962C8B-B14F-4D97-AF65-F5344CB8AC3E}">
        <p14:creationId xmlns:p14="http://schemas.microsoft.com/office/powerpoint/2010/main" val="29353808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added a threshold function controls the output. These are called activation functions and they represent the non linear operation of the neuron. We can think of neuron as a combination of linear and non linear operation.</a:t>
            </a:r>
          </a:p>
        </p:txBody>
      </p:sp>
      <p:sp>
        <p:nvSpPr>
          <p:cNvPr id="4" name="Slide Number Placeholder 3"/>
          <p:cNvSpPr>
            <a:spLocks noGrp="1"/>
          </p:cNvSpPr>
          <p:nvPr>
            <p:ph type="sldNum" sz="quarter" idx="10"/>
          </p:nvPr>
        </p:nvSpPr>
        <p:spPr/>
        <p:txBody>
          <a:bodyPr/>
          <a:lstStyle/>
          <a:p>
            <a:fld id="{2599A8EA-D741-D444-B446-BC41459973B6}" type="slidenum">
              <a:rPr lang="en-US" smtClean="0"/>
              <a:t>20</a:t>
            </a:fld>
            <a:endParaRPr lang="en-US"/>
          </a:p>
        </p:txBody>
      </p:sp>
    </p:spTree>
    <p:extLst>
      <p:ext uri="{BB962C8B-B14F-4D97-AF65-F5344CB8AC3E}">
        <p14:creationId xmlns:p14="http://schemas.microsoft.com/office/powerpoint/2010/main" val="30779237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99A8EA-D741-D444-B446-BC41459973B6}" type="slidenum">
              <a:rPr lang="en-US" smtClean="0"/>
              <a:t>21</a:t>
            </a:fld>
            <a:endParaRPr lang="en-US"/>
          </a:p>
        </p:txBody>
      </p:sp>
    </p:spTree>
    <p:extLst>
      <p:ext uri="{BB962C8B-B14F-4D97-AF65-F5344CB8AC3E}">
        <p14:creationId xmlns:p14="http://schemas.microsoft.com/office/powerpoint/2010/main" val="33179098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99A8EA-D741-D444-B446-BC41459973B6}" type="slidenum">
              <a:rPr lang="en-US" smtClean="0"/>
              <a:t>22</a:t>
            </a:fld>
            <a:endParaRPr lang="en-US"/>
          </a:p>
        </p:txBody>
      </p:sp>
    </p:spTree>
    <p:extLst>
      <p:ext uri="{BB962C8B-B14F-4D97-AF65-F5344CB8AC3E}">
        <p14:creationId xmlns:p14="http://schemas.microsoft.com/office/powerpoint/2010/main" val="32545566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us run a signal through the neural network</a:t>
            </a:r>
          </a:p>
        </p:txBody>
      </p:sp>
      <p:sp>
        <p:nvSpPr>
          <p:cNvPr id="4" name="Slide Number Placeholder 3"/>
          <p:cNvSpPr>
            <a:spLocks noGrp="1"/>
          </p:cNvSpPr>
          <p:nvPr>
            <p:ph type="sldNum" sz="quarter" idx="10"/>
          </p:nvPr>
        </p:nvSpPr>
        <p:spPr/>
        <p:txBody>
          <a:bodyPr/>
          <a:lstStyle/>
          <a:p>
            <a:fld id="{2599A8EA-D741-D444-B446-BC41459973B6}" type="slidenum">
              <a:rPr lang="en-US" smtClean="0"/>
              <a:t>23</a:t>
            </a:fld>
            <a:endParaRPr lang="en-US"/>
          </a:p>
        </p:txBody>
      </p:sp>
    </p:spTree>
    <p:extLst>
      <p:ext uri="{BB962C8B-B14F-4D97-AF65-F5344CB8AC3E}">
        <p14:creationId xmlns:p14="http://schemas.microsoft.com/office/powerpoint/2010/main" val="19329654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us run a signal through the neural network. </a:t>
            </a:r>
          </a:p>
          <a:p>
            <a:r>
              <a:rPr lang="en-US" dirty="0"/>
              <a:t>Can you tell me what values has been used to calculate the hidden layer 1rst neuron?</a:t>
            </a:r>
          </a:p>
          <a:p>
            <a:r>
              <a:rPr lang="en-US" dirty="0"/>
              <a:t>Can you tell me the weight of the connection from output node to 2</a:t>
            </a:r>
            <a:r>
              <a:rPr lang="en-US" baseline="30000" dirty="0"/>
              <a:t>nd</a:t>
            </a:r>
            <a:r>
              <a:rPr lang="en-US" dirty="0"/>
              <a:t> neuron of hidden layer. </a:t>
            </a:r>
          </a:p>
        </p:txBody>
      </p:sp>
      <p:sp>
        <p:nvSpPr>
          <p:cNvPr id="4" name="Slide Number Placeholder 3"/>
          <p:cNvSpPr>
            <a:spLocks noGrp="1"/>
          </p:cNvSpPr>
          <p:nvPr>
            <p:ph type="sldNum" sz="quarter" idx="10"/>
          </p:nvPr>
        </p:nvSpPr>
        <p:spPr/>
        <p:txBody>
          <a:bodyPr/>
          <a:lstStyle/>
          <a:p>
            <a:fld id="{2599A8EA-D741-D444-B446-BC41459973B6}" type="slidenum">
              <a:rPr lang="en-US" smtClean="0"/>
              <a:t>24</a:t>
            </a:fld>
            <a:endParaRPr lang="en-US"/>
          </a:p>
        </p:txBody>
      </p:sp>
    </p:spTree>
    <p:extLst>
      <p:ext uri="{BB962C8B-B14F-4D97-AF65-F5344CB8AC3E}">
        <p14:creationId xmlns:p14="http://schemas.microsoft.com/office/powerpoint/2010/main" val="39119740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Matrices simplified the representation and the calculation. With </a:t>
            </a:r>
            <a:r>
              <a:rPr lang="en-US" dirty="0" err="1"/>
              <a:t>numpy</a:t>
            </a:r>
            <a:r>
              <a:rPr lang="en-US" dirty="0"/>
              <a:t> I can all element operations in parallel</a:t>
            </a:r>
          </a:p>
        </p:txBody>
      </p:sp>
      <p:sp>
        <p:nvSpPr>
          <p:cNvPr id="4" name="Slide Number Placeholder 3"/>
          <p:cNvSpPr>
            <a:spLocks noGrp="1"/>
          </p:cNvSpPr>
          <p:nvPr>
            <p:ph type="sldNum" sz="quarter" idx="10"/>
          </p:nvPr>
        </p:nvSpPr>
        <p:spPr/>
        <p:txBody>
          <a:bodyPr/>
          <a:lstStyle/>
          <a:p>
            <a:fld id="{2599A8EA-D741-D444-B446-BC41459973B6}" type="slidenum">
              <a:rPr lang="en-US" smtClean="0"/>
              <a:t>25</a:t>
            </a:fld>
            <a:endParaRPr lang="en-US"/>
          </a:p>
        </p:txBody>
      </p:sp>
    </p:spTree>
    <p:extLst>
      <p:ext uri="{BB962C8B-B14F-4D97-AF65-F5344CB8AC3E}">
        <p14:creationId xmlns:p14="http://schemas.microsoft.com/office/powerpoint/2010/main" val="8509322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single layer it is much easier. You can equally distribute the errors to connections or as per their contribution.</a:t>
            </a:r>
          </a:p>
        </p:txBody>
      </p:sp>
      <p:sp>
        <p:nvSpPr>
          <p:cNvPr id="4" name="Slide Number Placeholder 3"/>
          <p:cNvSpPr>
            <a:spLocks noGrp="1"/>
          </p:cNvSpPr>
          <p:nvPr>
            <p:ph type="sldNum" sz="quarter" idx="10"/>
          </p:nvPr>
        </p:nvSpPr>
        <p:spPr/>
        <p:txBody>
          <a:bodyPr/>
          <a:lstStyle/>
          <a:p>
            <a:fld id="{2599A8EA-D741-D444-B446-BC41459973B6}" type="slidenum">
              <a:rPr lang="en-US" smtClean="0"/>
              <a:t>26</a:t>
            </a:fld>
            <a:endParaRPr lang="en-US"/>
          </a:p>
        </p:txBody>
      </p:sp>
    </p:spTree>
    <p:extLst>
      <p:ext uri="{BB962C8B-B14F-4D97-AF65-F5344CB8AC3E}">
        <p14:creationId xmlns:p14="http://schemas.microsoft.com/office/powerpoint/2010/main" val="26082624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599A8EA-D741-D444-B446-BC41459973B6}" type="slidenum">
              <a:rPr lang="en-US" smtClean="0"/>
              <a:t>27</a:t>
            </a:fld>
            <a:endParaRPr lang="en-US"/>
          </a:p>
        </p:txBody>
      </p:sp>
    </p:spTree>
    <p:extLst>
      <p:ext uri="{BB962C8B-B14F-4D97-AF65-F5344CB8AC3E}">
        <p14:creationId xmlns:p14="http://schemas.microsoft.com/office/powerpoint/2010/main" val="192268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you are building an app to convert kilometers to Miles but don’t remember the exact formula but you have knowledge of two pieces.</a:t>
            </a:r>
          </a:p>
        </p:txBody>
      </p:sp>
      <p:sp>
        <p:nvSpPr>
          <p:cNvPr id="4" name="Slide Number Placeholder 3"/>
          <p:cNvSpPr>
            <a:spLocks noGrp="1"/>
          </p:cNvSpPr>
          <p:nvPr>
            <p:ph type="sldNum" sz="quarter" idx="10"/>
          </p:nvPr>
        </p:nvSpPr>
        <p:spPr/>
        <p:txBody>
          <a:bodyPr/>
          <a:lstStyle/>
          <a:p>
            <a:fld id="{2599A8EA-D741-D444-B446-BC41459973B6}" type="slidenum">
              <a:rPr lang="en-US" smtClean="0"/>
              <a:t>3</a:t>
            </a:fld>
            <a:endParaRPr lang="en-US"/>
          </a:p>
        </p:txBody>
      </p:sp>
    </p:spTree>
    <p:extLst>
      <p:ext uri="{BB962C8B-B14F-4D97-AF65-F5344CB8AC3E}">
        <p14:creationId xmlns:p14="http://schemas.microsoft.com/office/powerpoint/2010/main" val="12529352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records of kilometer and corresponding miles and the relationship between them. Notice if we double kilometer miles also gets doubled almost. We need to figure out the value of k. Notice X is input and cannot be changed. In machine learning k would be learnable parameter.</a:t>
            </a:r>
          </a:p>
        </p:txBody>
      </p:sp>
      <p:sp>
        <p:nvSpPr>
          <p:cNvPr id="4" name="Slide Number Placeholder 3"/>
          <p:cNvSpPr>
            <a:spLocks noGrp="1"/>
          </p:cNvSpPr>
          <p:nvPr>
            <p:ph type="sldNum" sz="quarter" idx="10"/>
          </p:nvPr>
        </p:nvSpPr>
        <p:spPr/>
        <p:txBody>
          <a:bodyPr/>
          <a:lstStyle/>
          <a:p>
            <a:fld id="{2599A8EA-D741-D444-B446-BC41459973B6}" type="slidenum">
              <a:rPr lang="en-US" smtClean="0"/>
              <a:t>4</a:t>
            </a:fld>
            <a:endParaRPr lang="en-US"/>
          </a:p>
        </p:txBody>
      </p:sp>
    </p:spTree>
    <p:extLst>
      <p:ext uri="{BB962C8B-B14F-4D97-AF65-F5344CB8AC3E}">
        <p14:creationId xmlns:p14="http://schemas.microsoft.com/office/powerpoint/2010/main" val="179959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records of kilometer and corresponding miles and the relationship between them. Notice if we double kilometer miles also gets doubled almost. We need to figure out the value of k. Notice X is input and cannot be changed. In machine learning k would be learnable parameter.</a:t>
            </a:r>
          </a:p>
        </p:txBody>
      </p:sp>
      <p:sp>
        <p:nvSpPr>
          <p:cNvPr id="4" name="Slide Number Placeholder 3"/>
          <p:cNvSpPr>
            <a:spLocks noGrp="1"/>
          </p:cNvSpPr>
          <p:nvPr>
            <p:ph type="sldNum" sz="quarter" idx="10"/>
          </p:nvPr>
        </p:nvSpPr>
        <p:spPr/>
        <p:txBody>
          <a:bodyPr/>
          <a:lstStyle/>
          <a:p>
            <a:fld id="{2599A8EA-D741-D444-B446-BC41459973B6}" type="slidenum">
              <a:rPr lang="en-US" smtClean="0"/>
              <a:t>5</a:t>
            </a:fld>
            <a:endParaRPr lang="en-US"/>
          </a:p>
        </p:txBody>
      </p:sp>
    </p:spTree>
    <p:extLst>
      <p:ext uri="{BB962C8B-B14F-4D97-AF65-F5344CB8AC3E}">
        <p14:creationId xmlns:p14="http://schemas.microsoft.com/office/powerpoint/2010/main" val="33059190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0.7 we just jumped over the answer. Clearly the answer is between 0.6 and 0.7. </a:t>
            </a:r>
          </a:p>
        </p:txBody>
      </p:sp>
      <p:sp>
        <p:nvSpPr>
          <p:cNvPr id="4" name="Slide Number Placeholder 3"/>
          <p:cNvSpPr>
            <a:spLocks noGrp="1"/>
          </p:cNvSpPr>
          <p:nvPr>
            <p:ph type="sldNum" sz="quarter" idx="10"/>
          </p:nvPr>
        </p:nvSpPr>
        <p:spPr/>
        <p:txBody>
          <a:bodyPr/>
          <a:lstStyle/>
          <a:p>
            <a:fld id="{2599A8EA-D741-D444-B446-BC41459973B6}" type="slidenum">
              <a:rPr lang="en-US" smtClean="0"/>
              <a:t>6</a:t>
            </a:fld>
            <a:endParaRPr lang="en-US"/>
          </a:p>
        </p:txBody>
      </p:sp>
    </p:spTree>
    <p:extLst>
      <p:ext uri="{BB962C8B-B14F-4D97-AF65-F5344CB8AC3E}">
        <p14:creationId xmlns:p14="http://schemas.microsoft.com/office/powerpoint/2010/main" val="2771170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Congratulations, we just developed an intuition for terms like models</a:t>
            </a:r>
            <a:r>
              <a:rPr lang="en-US"/>
              <a:t>, parameter and Loss.</a:t>
            </a:r>
            <a:endParaRPr lang="en-US" dirty="0"/>
          </a:p>
        </p:txBody>
      </p:sp>
      <p:sp>
        <p:nvSpPr>
          <p:cNvPr id="4" name="Slide Number Placeholder 3"/>
          <p:cNvSpPr>
            <a:spLocks noGrp="1"/>
          </p:cNvSpPr>
          <p:nvPr>
            <p:ph type="sldNum" sz="quarter" idx="10"/>
          </p:nvPr>
        </p:nvSpPr>
        <p:spPr/>
        <p:txBody>
          <a:bodyPr/>
          <a:lstStyle/>
          <a:p>
            <a:fld id="{2599A8EA-D741-D444-B446-BC41459973B6}" type="slidenum">
              <a:rPr lang="en-US" smtClean="0"/>
              <a:t>7</a:t>
            </a:fld>
            <a:endParaRPr lang="en-US"/>
          </a:p>
        </p:txBody>
      </p:sp>
    </p:spTree>
    <p:extLst>
      <p:ext uri="{BB962C8B-B14F-4D97-AF65-F5344CB8AC3E}">
        <p14:creationId xmlns:p14="http://schemas.microsoft.com/office/powerpoint/2010/main" val="1539998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plot shows few samples. </a:t>
            </a:r>
          </a:p>
        </p:txBody>
      </p:sp>
      <p:sp>
        <p:nvSpPr>
          <p:cNvPr id="4" name="Slide Number Placeholder 3"/>
          <p:cNvSpPr>
            <a:spLocks noGrp="1"/>
          </p:cNvSpPr>
          <p:nvPr>
            <p:ph type="sldNum" sz="quarter" idx="10"/>
          </p:nvPr>
        </p:nvSpPr>
        <p:spPr/>
        <p:txBody>
          <a:bodyPr/>
          <a:lstStyle/>
          <a:p>
            <a:fld id="{2599A8EA-D741-D444-B446-BC41459973B6}" type="slidenum">
              <a:rPr lang="en-US" smtClean="0"/>
              <a:t>8</a:t>
            </a:fld>
            <a:endParaRPr lang="en-US"/>
          </a:p>
        </p:txBody>
      </p:sp>
    </p:spTree>
    <p:extLst>
      <p:ext uri="{BB962C8B-B14F-4D97-AF65-F5344CB8AC3E}">
        <p14:creationId xmlns:p14="http://schemas.microsoft.com/office/powerpoint/2010/main" val="42061494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us leverage the same adjustable linear function– A line. Do you think this is a fit line for predictor? Btw this will accurately predict for small dogs to a great extent. </a:t>
            </a:r>
          </a:p>
        </p:txBody>
      </p:sp>
      <p:sp>
        <p:nvSpPr>
          <p:cNvPr id="4" name="Slide Number Placeholder 3"/>
          <p:cNvSpPr>
            <a:spLocks noGrp="1"/>
          </p:cNvSpPr>
          <p:nvPr>
            <p:ph type="sldNum" sz="quarter" idx="10"/>
          </p:nvPr>
        </p:nvSpPr>
        <p:spPr/>
        <p:txBody>
          <a:bodyPr/>
          <a:lstStyle/>
          <a:p>
            <a:fld id="{2599A8EA-D741-D444-B446-BC41459973B6}" type="slidenum">
              <a:rPr lang="en-US" smtClean="0"/>
              <a:t>9</a:t>
            </a:fld>
            <a:endParaRPr lang="en-US"/>
          </a:p>
        </p:txBody>
      </p:sp>
    </p:spTree>
    <p:extLst>
      <p:ext uri="{BB962C8B-B14F-4D97-AF65-F5344CB8AC3E}">
        <p14:creationId xmlns:p14="http://schemas.microsoft.com/office/powerpoint/2010/main" val="26555125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23B73-D3A0-E346-AF02-5B494119A8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902861-5E7B-B445-B394-477986DA1E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BA9330-F4EB-2049-A662-CA5BB25F12C1}"/>
              </a:ext>
            </a:extLst>
          </p:cNvPr>
          <p:cNvSpPr>
            <a:spLocks noGrp="1"/>
          </p:cNvSpPr>
          <p:nvPr>
            <p:ph type="dt" sz="half" idx="10"/>
          </p:nvPr>
        </p:nvSpPr>
        <p:spPr/>
        <p:txBody>
          <a:bodyPr/>
          <a:lstStyle/>
          <a:p>
            <a:fld id="{DEFBAF91-23A8-144B-A1B7-82C79B923880}" type="datetimeFigureOut">
              <a:rPr lang="en-US" smtClean="0"/>
              <a:t>7/13/18</a:t>
            </a:fld>
            <a:endParaRPr lang="en-US"/>
          </a:p>
        </p:txBody>
      </p:sp>
      <p:sp>
        <p:nvSpPr>
          <p:cNvPr id="5" name="Footer Placeholder 4">
            <a:extLst>
              <a:ext uri="{FF2B5EF4-FFF2-40B4-BE49-F238E27FC236}">
                <a16:creationId xmlns:a16="http://schemas.microsoft.com/office/drawing/2014/main" id="{7DFC5741-D5D9-AD45-A9D4-2CC7234C53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6E294B-1C44-034E-81BA-7AC2307A925C}"/>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1588494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6CF10-FDDA-4247-BA44-F9AB1F5865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B0F373C-F426-6142-95DE-546B38137DC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392CD7-E981-BD48-815C-C972AF8E66FB}"/>
              </a:ext>
            </a:extLst>
          </p:cNvPr>
          <p:cNvSpPr>
            <a:spLocks noGrp="1"/>
          </p:cNvSpPr>
          <p:nvPr>
            <p:ph type="dt" sz="half" idx="10"/>
          </p:nvPr>
        </p:nvSpPr>
        <p:spPr/>
        <p:txBody>
          <a:bodyPr/>
          <a:lstStyle/>
          <a:p>
            <a:fld id="{DEFBAF91-23A8-144B-A1B7-82C79B923880}" type="datetimeFigureOut">
              <a:rPr lang="en-US" smtClean="0"/>
              <a:t>7/13/18</a:t>
            </a:fld>
            <a:endParaRPr lang="en-US"/>
          </a:p>
        </p:txBody>
      </p:sp>
      <p:sp>
        <p:nvSpPr>
          <p:cNvPr id="5" name="Footer Placeholder 4">
            <a:extLst>
              <a:ext uri="{FF2B5EF4-FFF2-40B4-BE49-F238E27FC236}">
                <a16:creationId xmlns:a16="http://schemas.microsoft.com/office/drawing/2014/main" id="{C98F8B95-2506-214E-BAD8-0C39DE252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2C01CD-6614-0140-BC0E-FB707BDB50A7}"/>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3713363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7D2F29-599D-894D-A2AC-948BA1C1311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8B78CBC-89EA-F743-9563-088BFE4BE54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5CDCE7-C62A-7D45-BB28-95799608E828}"/>
              </a:ext>
            </a:extLst>
          </p:cNvPr>
          <p:cNvSpPr>
            <a:spLocks noGrp="1"/>
          </p:cNvSpPr>
          <p:nvPr>
            <p:ph type="dt" sz="half" idx="10"/>
          </p:nvPr>
        </p:nvSpPr>
        <p:spPr/>
        <p:txBody>
          <a:bodyPr/>
          <a:lstStyle/>
          <a:p>
            <a:fld id="{DEFBAF91-23A8-144B-A1B7-82C79B923880}" type="datetimeFigureOut">
              <a:rPr lang="en-US" smtClean="0"/>
              <a:t>7/13/18</a:t>
            </a:fld>
            <a:endParaRPr lang="en-US"/>
          </a:p>
        </p:txBody>
      </p:sp>
      <p:sp>
        <p:nvSpPr>
          <p:cNvPr id="5" name="Footer Placeholder 4">
            <a:extLst>
              <a:ext uri="{FF2B5EF4-FFF2-40B4-BE49-F238E27FC236}">
                <a16:creationId xmlns:a16="http://schemas.microsoft.com/office/drawing/2014/main" id="{92540C40-59E1-9D4A-B3C1-16E3789204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0B3596-D960-1E40-9143-DE2DE64A9214}"/>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709402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E3AE2-D1EA-D340-9018-81E5356ACF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5D31BC-13B1-2745-912D-61C4D878616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0EFF77-9A40-BA48-8945-AC2567207AE0}"/>
              </a:ext>
            </a:extLst>
          </p:cNvPr>
          <p:cNvSpPr>
            <a:spLocks noGrp="1"/>
          </p:cNvSpPr>
          <p:nvPr>
            <p:ph type="dt" sz="half" idx="10"/>
          </p:nvPr>
        </p:nvSpPr>
        <p:spPr/>
        <p:txBody>
          <a:bodyPr/>
          <a:lstStyle/>
          <a:p>
            <a:fld id="{DEFBAF91-23A8-144B-A1B7-82C79B923880}" type="datetimeFigureOut">
              <a:rPr lang="en-US" smtClean="0"/>
              <a:t>7/13/18</a:t>
            </a:fld>
            <a:endParaRPr lang="en-US"/>
          </a:p>
        </p:txBody>
      </p:sp>
      <p:sp>
        <p:nvSpPr>
          <p:cNvPr id="5" name="Footer Placeholder 4">
            <a:extLst>
              <a:ext uri="{FF2B5EF4-FFF2-40B4-BE49-F238E27FC236}">
                <a16:creationId xmlns:a16="http://schemas.microsoft.com/office/drawing/2014/main" id="{C73DF029-0B31-3841-BCBB-F2F3A5DBD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0C0977-E4FB-F740-A71E-201ADF7308E4}"/>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3340348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4D7C3-2EB8-B847-8CCF-2716AD1406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3E3D536-9BFE-D842-AC02-294A853BEE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885F5B8-AF08-D94B-B65F-CD8C088EE080}"/>
              </a:ext>
            </a:extLst>
          </p:cNvPr>
          <p:cNvSpPr>
            <a:spLocks noGrp="1"/>
          </p:cNvSpPr>
          <p:nvPr>
            <p:ph type="dt" sz="half" idx="10"/>
          </p:nvPr>
        </p:nvSpPr>
        <p:spPr/>
        <p:txBody>
          <a:bodyPr/>
          <a:lstStyle/>
          <a:p>
            <a:fld id="{DEFBAF91-23A8-144B-A1B7-82C79B923880}" type="datetimeFigureOut">
              <a:rPr lang="en-US" smtClean="0"/>
              <a:t>7/13/18</a:t>
            </a:fld>
            <a:endParaRPr lang="en-US"/>
          </a:p>
        </p:txBody>
      </p:sp>
      <p:sp>
        <p:nvSpPr>
          <p:cNvPr id="5" name="Footer Placeholder 4">
            <a:extLst>
              <a:ext uri="{FF2B5EF4-FFF2-40B4-BE49-F238E27FC236}">
                <a16:creationId xmlns:a16="http://schemas.microsoft.com/office/drawing/2014/main" id="{6E0C840A-DDC7-8045-A493-68E3387F50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AACB96-344B-714E-8A2D-57E1DF2AE4AF}"/>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4196488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AF939-6627-AC48-8C11-E6757AE336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CF869F-05C8-9340-8B32-45CD6221B0E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B98768-657E-4A4B-8480-CF60BC29A2D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976835-CE5F-6349-9DEF-A64FC8354EB3}"/>
              </a:ext>
            </a:extLst>
          </p:cNvPr>
          <p:cNvSpPr>
            <a:spLocks noGrp="1"/>
          </p:cNvSpPr>
          <p:nvPr>
            <p:ph type="dt" sz="half" idx="10"/>
          </p:nvPr>
        </p:nvSpPr>
        <p:spPr/>
        <p:txBody>
          <a:bodyPr/>
          <a:lstStyle/>
          <a:p>
            <a:fld id="{DEFBAF91-23A8-144B-A1B7-82C79B923880}" type="datetimeFigureOut">
              <a:rPr lang="en-US" smtClean="0"/>
              <a:t>7/13/18</a:t>
            </a:fld>
            <a:endParaRPr lang="en-US"/>
          </a:p>
        </p:txBody>
      </p:sp>
      <p:sp>
        <p:nvSpPr>
          <p:cNvPr id="6" name="Footer Placeholder 5">
            <a:extLst>
              <a:ext uri="{FF2B5EF4-FFF2-40B4-BE49-F238E27FC236}">
                <a16:creationId xmlns:a16="http://schemas.microsoft.com/office/drawing/2014/main" id="{28EC24FF-FB38-6646-9D18-47266D9FA6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399416-B1F2-A24E-96F0-A23709A30A68}"/>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3660719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5EA8E-F8B7-EF48-BF9B-4B79B722123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BE4929-2443-EE4B-AD04-7C1F48D985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2F4983-5C11-9A4A-84E1-CA3B26721A4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59162E-EFC8-EC4D-90BD-8BD1D3B17F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E9F158B-C26E-0945-A8A7-67BB4D4E8FE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63E70C9-71D0-974D-919F-2CC072A16DBE}"/>
              </a:ext>
            </a:extLst>
          </p:cNvPr>
          <p:cNvSpPr>
            <a:spLocks noGrp="1"/>
          </p:cNvSpPr>
          <p:nvPr>
            <p:ph type="dt" sz="half" idx="10"/>
          </p:nvPr>
        </p:nvSpPr>
        <p:spPr/>
        <p:txBody>
          <a:bodyPr/>
          <a:lstStyle/>
          <a:p>
            <a:fld id="{DEFBAF91-23A8-144B-A1B7-82C79B923880}" type="datetimeFigureOut">
              <a:rPr lang="en-US" smtClean="0"/>
              <a:t>7/13/18</a:t>
            </a:fld>
            <a:endParaRPr lang="en-US"/>
          </a:p>
        </p:txBody>
      </p:sp>
      <p:sp>
        <p:nvSpPr>
          <p:cNvPr id="8" name="Footer Placeholder 7">
            <a:extLst>
              <a:ext uri="{FF2B5EF4-FFF2-40B4-BE49-F238E27FC236}">
                <a16:creationId xmlns:a16="http://schemas.microsoft.com/office/drawing/2014/main" id="{98DF0EEB-44C4-2048-97F7-A33E3DCE696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BF76E34-C174-434B-AAD1-F88A9D72C604}"/>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698032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0A2FC-0593-CF49-B5F9-84AED57EBAF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9DE74F-2858-4E40-9E98-D2B9C765590B}"/>
              </a:ext>
            </a:extLst>
          </p:cNvPr>
          <p:cNvSpPr>
            <a:spLocks noGrp="1"/>
          </p:cNvSpPr>
          <p:nvPr>
            <p:ph type="dt" sz="half" idx="10"/>
          </p:nvPr>
        </p:nvSpPr>
        <p:spPr/>
        <p:txBody>
          <a:bodyPr/>
          <a:lstStyle/>
          <a:p>
            <a:fld id="{DEFBAF91-23A8-144B-A1B7-82C79B923880}" type="datetimeFigureOut">
              <a:rPr lang="en-US" smtClean="0"/>
              <a:t>7/13/18</a:t>
            </a:fld>
            <a:endParaRPr lang="en-US"/>
          </a:p>
        </p:txBody>
      </p:sp>
      <p:sp>
        <p:nvSpPr>
          <p:cNvPr id="4" name="Footer Placeholder 3">
            <a:extLst>
              <a:ext uri="{FF2B5EF4-FFF2-40B4-BE49-F238E27FC236}">
                <a16:creationId xmlns:a16="http://schemas.microsoft.com/office/drawing/2014/main" id="{9CB688E8-5B34-B947-94E6-409656EBAC1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849515-F72B-E748-A4A1-FFEA0C5C26D8}"/>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27052935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5FD1BD-46D9-A64D-9C36-D870E01BCFDB}"/>
              </a:ext>
            </a:extLst>
          </p:cNvPr>
          <p:cNvSpPr>
            <a:spLocks noGrp="1"/>
          </p:cNvSpPr>
          <p:nvPr>
            <p:ph type="dt" sz="half" idx="10"/>
          </p:nvPr>
        </p:nvSpPr>
        <p:spPr/>
        <p:txBody>
          <a:bodyPr/>
          <a:lstStyle/>
          <a:p>
            <a:fld id="{DEFBAF91-23A8-144B-A1B7-82C79B923880}" type="datetimeFigureOut">
              <a:rPr lang="en-US" smtClean="0"/>
              <a:t>7/13/18</a:t>
            </a:fld>
            <a:endParaRPr lang="en-US"/>
          </a:p>
        </p:txBody>
      </p:sp>
      <p:sp>
        <p:nvSpPr>
          <p:cNvPr id="3" name="Footer Placeholder 2">
            <a:extLst>
              <a:ext uri="{FF2B5EF4-FFF2-40B4-BE49-F238E27FC236}">
                <a16:creationId xmlns:a16="http://schemas.microsoft.com/office/drawing/2014/main" id="{F5BB5F9B-A949-C042-85EC-36639049FC9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9BAA6B-E8B7-E54D-8429-7A2E486F23C1}"/>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14431605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5C90E-DC64-184F-BEE1-0F37A6A209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68631A-C5B2-2140-A669-2D556CC88B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F0E820-C416-F947-9609-7F9DB61D0F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ED141E3-385E-2C47-8A51-4236D351EA74}"/>
              </a:ext>
            </a:extLst>
          </p:cNvPr>
          <p:cNvSpPr>
            <a:spLocks noGrp="1"/>
          </p:cNvSpPr>
          <p:nvPr>
            <p:ph type="dt" sz="half" idx="10"/>
          </p:nvPr>
        </p:nvSpPr>
        <p:spPr/>
        <p:txBody>
          <a:bodyPr/>
          <a:lstStyle/>
          <a:p>
            <a:fld id="{DEFBAF91-23A8-144B-A1B7-82C79B923880}" type="datetimeFigureOut">
              <a:rPr lang="en-US" smtClean="0"/>
              <a:t>7/13/18</a:t>
            </a:fld>
            <a:endParaRPr lang="en-US"/>
          </a:p>
        </p:txBody>
      </p:sp>
      <p:sp>
        <p:nvSpPr>
          <p:cNvPr id="6" name="Footer Placeholder 5">
            <a:extLst>
              <a:ext uri="{FF2B5EF4-FFF2-40B4-BE49-F238E27FC236}">
                <a16:creationId xmlns:a16="http://schemas.microsoft.com/office/drawing/2014/main" id="{6625EFE8-83BA-B04C-B994-DA6D3336DD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0D007D-4E2A-8948-BC96-56F3873961B4}"/>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2553449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50A66-8895-DA4A-8888-1B96218D3C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17E962D-9053-4C4A-9A44-7661BF03374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E4EAB64-DA1B-6546-80B0-28CAFC99B1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54656F1-3D1C-6341-A486-CFEF9650616C}"/>
              </a:ext>
            </a:extLst>
          </p:cNvPr>
          <p:cNvSpPr>
            <a:spLocks noGrp="1"/>
          </p:cNvSpPr>
          <p:nvPr>
            <p:ph type="dt" sz="half" idx="10"/>
          </p:nvPr>
        </p:nvSpPr>
        <p:spPr/>
        <p:txBody>
          <a:bodyPr/>
          <a:lstStyle/>
          <a:p>
            <a:fld id="{DEFBAF91-23A8-144B-A1B7-82C79B923880}" type="datetimeFigureOut">
              <a:rPr lang="en-US" smtClean="0"/>
              <a:t>7/13/18</a:t>
            </a:fld>
            <a:endParaRPr lang="en-US"/>
          </a:p>
        </p:txBody>
      </p:sp>
      <p:sp>
        <p:nvSpPr>
          <p:cNvPr id="6" name="Footer Placeholder 5">
            <a:extLst>
              <a:ext uri="{FF2B5EF4-FFF2-40B4-BE49-F238E27FC236}">
                <a16:creationId xmlns:a16="http://schemas.microsoft.com/office/drawing/2014/main" id="{ED6CA5F9-07B8-504B-AC2E-129A12CD1B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D2ADBC-0E88-B24C-A9F1-AF6A10A86730}"/>
              </a:ext>
            </a:extLst>
          </p:cNvPr>
          <p:cNvSpPr>
            <a:spLocks noGrp="1"/>
          </p:cNvSpPr>
          <p:nvPr>
            <p:ph type="sldNum" sz="quarter" idx="12"/>
          </p:nvPr>
        </p:nvSpPr>
        <p:spPr/>
        <p:txBody>
          <a:bodyPr/>
          <a:lstStyle/>
          <a:p>
            <a:fld id="{2D7A1C24-5631-0942-88C7-6346551B0121}" type="slidenum">
              <a:rPr lang="en-US" smtClean="0"/>
              <a:t>‹#›</a:t>
            </a:fld>
            <a:endParaRPr lang="en-US"/>
          </a:p>
        </p:txBody>
      </p:sp>
    </p:spTree>
    <p:extLst>
      <p:ext uri="{BB962C8B-B14F-4D97-AF65-F5344CB8AC3E}">
        <p14:creationId xmlns:p14="http://schemas.microsoft.com/office/powerpoint/2010/main" val="1743936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61AB5E-E729-CA47-A8F3-EE62E2171B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01B966C-BB62-F54F-B680-4CFF444932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C8336E-2269-3841-BBC9-5915AA5CBB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FBAF91-23A8-144B-A1B7-82C79B923880}" type="datetimeFigureOut">
              <a:rPr lang="en-US" smtClean="0"/>
              <a:t>7/13/18</a:t>
            </a:fld>
            <a:endParaRPr lang="en-US"/>
          </a:p>
        </p:txBody>
      </p:sp>
      <p:sp>
        <p:nvSpPr>
          <p:cNvPr id="5" name="Footer Placeholder 4">
            <a:extLst>
              <a:ext uri="{FF2B5EF4-FFF2-40B4-BE49-F238E27FC236}">
                <a16:creationId xmlns:a16="http://schemas.microsoft.com/office/drawing/2014/main" id="{8C79EEA0-432F-9348-A171-7A160309F8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80849AD-9301-3A43-9349-B31033AD4C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7A1C24-5631-0942-88C7-6346551B0121}" type="slidenum">
              <a:rPr lang="en-US" smtClean="0"/>
              <a:t>‹#›</a:t>
            </a:fld>
            <a:endParaRPr lang="en-US"/>
          </a:p>
        </p:txBody>
      </p:sp>
    </p:spTree>
    <p:extLst>
      <p:ext uri="{BB962C8B-B14F-4D97-AF65-F5344CB8AC3E}">
        <p14:creationId xmlns:p14="http://schemas.microsoft.com/office/powerpoint/2010/main" val="23822324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tiff"/></Relationships>
</file>

<file path=ppt/slides/_rels/slide1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tiff"/></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tiff"/></Relationships>
</file>

<file path=ppt/slides/_rels/slide2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5.tiff"/></Relationships>
</file>

<file path=ppt/slides/_rels/slide2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Proportionality_(mathematics)"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tiff"/></Relationships>
</file>

<file path=ppt/slides/_rels/slide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0C5BCD-F5D3-724B-A504-3A372125C163}"/>
              </a:ext>
            </a:extLst>
          </p:cNvPr>
          <p:cNvPicPr>
            <a:picLocks noChangeAspect="1"/>
          </p:cNvPicPr>
          <p:nvPr/>
        </p:nvPicPr>
        <p:blipFill>
          <a:blip r:embed="rId3"/>
          <a:stretch>
            <a:fillRect/>
          </a:stretch>
        </p:blipFill>
        <p:spPr>
          <a:xfrm>
            <a:off x="3003550" y="387350"/>
            <a:ext cx="6184900" cy="6083300"/>
          </a:xfrm>
          <a:prstGeom prst="rect">
            <a:avLst/>
          </a:prstGeom>
        </p:spPr>
      </p:pic>
    </p:spTree>
    <p:extLst>
      <p:ext uri="{BB962C8B-B14F-4D97-AF65-F5344CB8AC3E}">
        <p14:creationId xmlns:p14="http://schemas.microsoft.com/office/powerpoint/2010/main" val="16968420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Guess Time – Attempt 2</a:t>
            </a:r>
          </a:p>
        </p:txBody>
      </p:sp>
      <p:sp>
        <p:nvSpPr>
          <p:cNvPr id="27" name="Oval 26">
            <a:extLst>
              <a:ext uri="{FF2B5EF4-FFF2-40B4-BE49-F238E27FC236}">
                <a16:creationId xmlns:a16="http://schemas.microsoft.com/office/drawing/2014/main" id="{1E3BD752-5051-AD48-8DE8-10B5A5B54077}"/>
              </a:ext>
            </a:extLst>
          </p:cNvPr>
          <p:cNvSpPr/>
          <p:nvPr/>
        </p:nvSpPr>
        <p:spPr>
          <a:xfrm>
            <a:off x="3937070" y="2832673"/>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E2D08B3-E919-E046-9C08-A8BD45E07E87}"/>
              </a:ext>
            </a:extLst>
          </p:cNvPr>
          <p:cNvSpPr/>
          <p:nvPr/>
        </p:nvSpPr>
        <p:spPr>
          <a:xfrm>
            <a:off x="2014174" y="283267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CC9E474B-25E5-5145-B934-DEB13745E03A}"/>
              </a:ext>
            </a:extLst>
          </p:cNvPr>
          <p:cNvPicPr>
            <a:picLocks noChangeAspect="1"/>
          </p:cNvPicPr>
          <p:nvPr/>
        </p:nvPicPr>
        <p:blipFill>
          <a:blip r:embed="rId3"/>
          <a:stretch>
            <a:fillRect/>
          </a:stretch>
        </p:blipFill>
        <p:spPr>
          <a:xfrm>
            <a:off x="3055501" y="1356580"/>
            <a:ext cx="1714500" cy="1181100"/>
          </a:xfrm>
          <a:prstGeom prst="rect">
            <a:avLst/>
          </a:prstGeom>
        </p:spPr>
      </p:pic>
      <p:cxnSp>
        <p:nvCxnSpPr>
          <p:cNvPr id="34" name="Straight Connector 33">
            <a:extLst>
              <a:ext uri="{FF2B5EF4-FFF2-40B4-BE49-F238E27FC236}">
                <a16:creationId xmlns:a16="http://schemas.microsoft.com/office/drawing/2014/main" id="{67317C50-56C7-9843-AFE3-B6A5B52F9E76}"/>
              </a:ext>
            </a:extLst>
          </p:cNvPr>
          <p:cNvCxnSpPr/>
          <p:nvPr/>
        </p:nvCxnSpPr>
        <p:spPr>
          <a:xfrm>
            <a:off x="6303818" y="1537855"/>
            <a:ext cx="0" cy="3990109"/>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C143D4C-8AA8-6E42-A7F8-DDAD959833ED}"/>
              </a:ext>
            </a:extLst>
          </p:cNvPr>
          <p:cNvCxnSpPr>
            <a:cxnSpLocks/>
          </p:cNvCxnSpPr>
          <p:nvPr/>
        </p:nvCxnSpPr>
        <p:spPr>
          <a:xfrm flipH="1">
            <a:off x="6303818" y="5527964"/>
            <a:ext cx="4807527"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C2591050-B4D7-0445-88B6-652581CD8B8F}"/>
              </a:ext>
            </a:extLst>
          </p:cNvPr>
          <p:cNvSpPr/>
          <p:nvPr/>
        </p:nvSpPr>
        <p:spPr>
          <a:xfrm>
            <a:off x="9185563" y="210589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D3EB123C-384B-A54D-A03A-E61AE1474CB1}"/>
              </a:ext>
            </a:extLst>
          </p:cNvPr>
          <p:cNvSpPr/>
          <p:nvPr/>
        </p:nvSpPr>
        <p:spPr>
          <a:xfrm>
            <a:off x="9608129" y="251401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9540E1DF-88D0-6F4F-9008-69DFBD18A1D8}"/>
              </a:ext>
            </a:extLst>
          </p:cNvPr>
          <p:cNvSpPr/>
          <p:nvPr/>
        </p:nvSpPr>
        <p:spPr>
          <a:xfrm>
            <a:off x="9753602" y="196733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57DF7BDF-B212-1146-B708-26EB939384F9}"/>
              </a:ext>
            </a:extLst>
          </p:cNvPr>
          <p:cNvSpPr/>
          <p:nvPr/>
        </p:nvSpPr>
        <p:spPr>
          <a:xfrm>
            <a:off x="10113828" y="223058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9F2825D0-110E-5548-A5EA-8D5D7EEFEB57}"/>
              </a:ext>
            </a:extLst>
          </p:cNvPr>
          <p:cNvSpPr txBox="1"/>
          <p:nvPr/>
        </p:nvSpPr>
        <p:spPr>
          <a:xfrm>
            <a:off x="7481457" y="5624945"/>
            <a:ext cx="1052943" cy="369332"/>
          </a:xfrm>
          <a:prstGeom prst="rect">
            <a:avLst/>
          </a:prstGeom>
          <a:noFill/>
        </p:spPr>
        <p:txBody>
          <a:bodyPr wrap="square" rtlCol="0">
            <a:spAutoFit/>
          </a:bodyPr>
          <a:lstStyle/>
          <a:p>
            <a:r>
              <a:rPr lang="en-US" dirty="0"/>
              <a:t>Length</a:t>
            </a:r>
          </a:p>
        </p:txBody>
      </p:sp>
      <p:sp>
        <p:nvSpPr>
          <p:cNvPr id="41" name="TextBox 40">
            <a:extLst>
              <a:ext uri="{FF2B5EF4-FFF2-40B4-BE49-F238E27FC236}">
                <a16:creationId xmlns:a16="http://schemas.microsoft.com/office/drawing/2014/main" id="{5D93A408-03C5-7246-9DF2-4D4F16C8FDD7}"/>
              </a:ext>
            </a:extLst>
          </p:cNvPr>
          <p:cNvSpPr txBox="1"/>
          <p:nvPr/>
        </p:nvSpPr>
        <p:spPr>
          <a:xfrm rot="16200000">
            <a:off x="5500260" y="3059668"/>
            <a:ext cx="1052943" cy="369332"/>
          </a:xfrm>
          <a:prstGeom prst="rect">
            <a:avLst/>
          </a:prstGeom>
          <a:noFill/>
        </p:spPr>
        <p:txBody>
          <a:bodyPr wrap="square" rtlCol="0">
            <a:spAutoFit/>
          </a:bodyPr>
          <a:lstStyle/>
          <a:p>
            <a:r>
              <a:rPr lang="en-US" dirty="0"/>
              <a:t>Height</a:t>
            </a:r>
          </a:p>
        </p:txBody>
      </p:sp>
      <p:cxnSp>
        <p:nvCxnSpPr>
          <p:cNvPr id="42" name="Straight Connector 41">
            <a:extLst>
              <a:ext uri="{FF2B5EF4-FFF2-40B4-BE49-F238E27FC236}">
                <a16:creationId xmlns:a16="http://schemas.microsoft.com/office/drawing/2014/main" id="{D8BB6E38-926F-2842-B62A-0777510E66C3}"/>
              </a:ext>
            </a:extLst>
          </p:cNvPr>
          <p:cNvCxnSpPr>
            <a:cxnSpLocks/>
          </p:cNvCxnSpPr>
          <p:nvPr/>
        </p:nvCxnSpPr>
        <p:spPr>
          <a:xfrm flipV="1">
            <a:off x="6426151" y="4930387"/>
            <a:ext cx="4458514" cy="472888"/>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73B3C35F-5FCC-BC47-8760-C2EEFE17DABF}"/>
              </a:ext>
            </a:extLst>
          </p:cNvPr>
          <p:cNvSpPr/>
          <p:nvPr/>
        </p:nvSpPr>
        <p:spPr>
          <a:xfrm>
            <a:off x="7038766" y="4522259"/>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618FCF35-EAA0-5148-BB91-BB953292C3D1}"/>
              </a:ext>
            </a:extLst>
          </p:cNvPr>
          <p:cNvSpPr/>
          <p:nvPr/>
        </p:nvSpPr>
        <p:spPr>
          <a:xfrm>
            <a:off x="7461332" y="4930387"/>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A70DC965-3AD9-0B41-91E9-8AB30A72FBA6}"/>
              </a:ext>
            </a:extLst>
          </p:cNvPr>
          <p:cNvSpPr/>
          <p:nvPr/>
        </p:nvSpPr>
        <p:spPr>
          <a:xfrm>
            <a:off x="7606805" y="4383707"/>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7AD8B386-6703-D540-832A-7F9B6D933F66}"/>
              </a:ext>
            </a:extLst>
          </p:cNvPr>
          <p:cNvSpPr/>
          <p:nvPr/>
        </p:nvSpPr>
        <p:spPr>
          <a:xfrm>
            <a:off x="7967031" y="4646949"/>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7" name="Picture 46">
            <a:extLst>
              <a:ext uri="{FF2B5EF4-FFF2-40B4-BE49-F238E27FC236}">
                <a16:creationId xmlns:a16="http://schemas.microsoft.com/office/drawing/2014/main" id="{1DDE2ADA-4439-DC44-A0DD-E563714CAA0E}"/>
              </a:ext>
            </a:extLst>
          </p:cNvPr>
          <p:cNvPicPr>
            <a:picLocks noChangeAspect="1"/>
          </p:cNvPicPr>
          <p:nvPr/>
        </p:nvPicPr>
        <p:blipFill>
          <a:blip r:embed="rId4"/>
          <a:stretch>
            <a:fillRect/>
          </a:stretch>
        </p:blipFill>
        <p:spPr>
          <a:xfrm>
            <a:off x="1245179" y="1356580"/>
            <a:ext cx="1574800" cy="1181100"/>
          </a:xfrm>
          <a:prstGeom prst="rect">
            <a:avLst/>
          </a:prstGeom>
        </p:spPr>
      </p:pic>
    </p:spTree>
    <p:extLst>
      <p:ext uri="{BB962C8B-B14F-4D97-AF65-F5344CB8AC3E}">
        <p14:creationId xmlns:p14="http://schemas.microsoft.com/office/powerpoint/2010/main" val="23995953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Guess Time – Attempt 3</a:t>
            </a:r>
          </a:p>
        </p:txBody>
      </p:sp>
      <p:cxnSp>
        <p:nvCxnSpPr>
          <p:cNvPr id="12" name="Straight Connector 11">
            <a:extLst>
              <a:ext uri="{FF2B5EF4-FFF2-40B4-BE49-F238E27FC236}">
                <a16:creationId xmlns:a16="http://schemas.microsoft.com/office/drawing/2014/main" id="{9970D2AA-7C91-5742-BE51-BE371AC82820}"/>
              </a:ext>
            </a:extLst>
          </p:cNvPr>
          <p:cNvCxnSpPr/>
          <p:nvPr/>
        </p:nvCxnSpPr>
        <p:spPr>
          <a:xfrm>
            <a:off x="6303818" y="1537855"/>
            <a:ext cx="0" cy="3990109"/>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F70A69A-87F3-4B41-BEAD-82432245CA98}"/>
              </a:ext>
            </a:extLst>
          </p:cNvPr>
          <p:cNvCxnSpPr>
            <a:cxnSpLocks/>
          </p:cNvCxnSpPr>
          <p:nvPr/>
        </p:nvCxnSpPr>
        <p:spPr>
          <a:xfrm flipH="1">
            <a:off x="6303818" y="5527964"/>
            <a:ext cx="4807527"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E63BD344-5BB6-A947-AA46-843BDCE8047B}"/>
              </a:ext>
            </a:extLst>
          </p:cNvPr>
          <p:cNvSpPr/>
          <p:nvPr/>
        </p:nvSpPr>
        <p:spPr>
          <a:xfrm>
            <a:off x="9185563" y="210589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1F1BE5F-7E6C-954F-932F-B5D86A3CF4B5}"/>
              </a:ext>
            </a:extLst>
          </p:cNvPr>
          <p:cNvSpPr/>
          <p:nvPr/>
        </p:nvSpPr>
        <p:spPr>
          <a:xfrm>
            <a:off x="9608129" y="251401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E58D07C-2452-EB44-9184-AF93D6F779A4}"/>
              </a:ext>
            </a:extLst>
          </p:cNvPr>
          <p:cNvSpPr/>
          <p:nvPr/>
        </p:nvSpPr>
        <p:spPr>
          <a:xfrm>
            <a:off x="9753602" y="196733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98A6036-4D75-1A4E-AFA6-D706B702BCD8}"/>
              </a:ext>
            </a:extLst>
          </p:cNvPr>
          <p:cNvSpPr/>
          <p:nvPr/>
        </p:nvSpPr>
        <p:spPr>
          <a:xfrm>
            <a:off x="10113828" y="223058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5D1273D5-795F-0E44-8FFF-9320418CC781}"/>
              </a:ext>
            </a:extLst>
          </p:cNvPr>
          <p:cNvSpPr txBox="1"/>
          <p:nvPr/>
        </p:nvSpPr>
        <p:spPr>
          <a:xfrm>
            <a:off x="7481457" y="5624945"/>
            <a:ext cx="1052943" cy="369332"/>
          </a:xfrm>
          <a:prstGeom prst="rect">
            <a:avLst/>
          </a:prstGeom>
          <a:noFill/>
        </p:spPr>
        <p:txBody>
          <a:bodyPr wrap="square" rtlCol="0">
            <a:spAutoFit/>
          </a:bodyPr>
          <a:lstStyle/>
          <a:p>
            <a:r>
              <a:rPr lang="en-US" dirty="0"/>
              <a:t>Length</a:t>
            </a:r>
          </a:p>
        </p:txBody>
      </p:sp>
      <p:sp>
        <p:nvSpPr>
          <p:cNvPr id="22" name="TextBox 21">
            <a:extLst>
              <a:ext uri="{FF2B5EF4-FFF2-40B4-BE49-F238E27FC236}">
                <a16:creationId xmlns:a16="http://schemas.microsoft.com/office/drawing/2014/main" id="{62707199-64FE-D842-82B9-E98B056D4076}"/>
              </a:ext>
            </a:extLst>
          </p:cNvPr>
          <p:cNvSpPr txBox="1"/>
          <p:nvPr/>
        </p:nvSpPr>
        <p:spPr>
          <a:xfrm rot="16200000">
            <a:off x="5500260" y="3059668"/>
            <a:ext cx="1052943" cy="369332"/>
          </a:xfrm>
          <a:prstGeom prst="rect">
            <a:avLst/>
          </a:prstGeom>
          <a:noFill/>
        </p:spPr>
        <p:txBody>
          <a:bodyPr wrap="square" rtlCol="0">
            <a:spAutoFit/>
          </a:bodyPr>
          <a:lstStyle/>
          <a:p>
            <a:r>
              <a:rPr lang="en-US" dirty="0"/>
              <a:t>Height</a:t>
            </a:r>
          </a:p>
        </p:txBody>
      </p:sp>
      <p:sp>
        <p:nvSpPr>
          <p:cNvPr id="27" name="Oval 26">
            <a:extLst>
              <a:ext uri="{FF2B5EF4-FFF2-40B4-BE49-F238E27FC236}">
                <a16:creationId xmlns:a16="http://schemas.microsoft.com/office/drawing/2014/main" id="{1E3BD752-5051-AD48-8DE8-10B5A5B54077}"/>
              </a:ext>
            </a:extLst>
          </p:cNvPr>
          <p:cNvSpPr/>
          <p:nvPr/>
        </p:nvSpPr>
        <p:spPr>
          <a:xfrm>
            <a:off x="3937070" y="2832673"/>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E2D08B3-E919-E046-9C08-A8BD45E07E87}"/>
              </a:ext>
            </a:extLst>
          </p:cNvPr>
          <p:cNvSpPr/>
          <p:nvPr/>
        </p:nvSpPr>
        <p:spPr>
          <a:xfrm>
            <a:off x="2014174" y="283267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Connector 2">
            <a:extLst>
              <a:ext uri="{FF2B5EF4-FFF2-40B4-BE49-F238E27FC236}">
                <a16:creationId xmlns:a16="http://schemas.microsoft.com/office/drawing/2014/main" id="{86162D26-C9A2-3146-B00F-28DA9BADC965}"/>
              </a:ext>
            </a:extLst>
          </p:cNvPr>
          <p:cNvCxnSpPr>
            <a:cxnSpLocks/>
          </p:cNvCxnSpPr>
          <p:nvPr/>
        </p:nvCxnSpPr>
        <p:spPr>
          <a:xfrm flipV="1">
            <a:off x="6426151" y="2105891"/>
            <a:ext cx="3833150" cy="3297384"/>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56126E2F-3CB6-2A47-9301-C1A11FE898BF}"/>
              </a:ext>
            </a:extLst>
          </p:cNvPr>
          <p:cNvPicPr>
            <a:picLocks noChangeAspect="1"/>
          </p:cNvPicPr>
          <p:nvPr/>
        </p:nvPicPr>
        <p:blipFill>
          <a:blip r:embed="rId3"/>
          <a:stretch>
            <a:fillRect/>
          </a:stretch>
        </p:blipFill>
        <p:spPr>
          <a:xfrm>
            <a:off x="3055501" y="1356580"/>
            <a:ext cx="1714500" cy="1181100"/>
          </a:xfrm>
          <a:prstGeom prst="rect">
            <a:avLst/>
          </a:prstGeom>
        </p:spPr>
      </p:pic>
      <p:sp>
        <p:nvSpPr>
          <p:cNvPr id="30" name="Oval 29">
            <a:extLst>
              <a:ext uri="{FF2B5EF4-FFF2-40B4-BE49-F238E27FC236}">
                <a16:creationId xmlns:a16="http://schemas.microsoft.com/office/drawing/2014/main" id="{E9660104-936D-B440-9573-E299EA5A1CE0}"/>
              </a:ext>
            </a:extLst>
          </p:cNvPr>
          <p:cNvSpPr/>
          <p:nvPr/>
        </p:nvSpPr>
        <p:spPr>
          <a:xfrm>
            <a:off x="7038766" y="4522259"/>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FF91A4A4-06BE-3D4F-B557-8267840726C6}"/>
              </a:ext>
            </a:extLst>
          </p:cNvPr>
          <p:cNvSpPr/>
          <p:nvPr/>
        </p:nvSpPr>
        <p:spPr>
          <a:xfrm>
            <a:off x="7461332" y="4930387"/>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841596D5-D9F5-8546-B1A3-82605DAFEB01}"/>
              </a:ext>
            </a:extLst>
          </p:cNvPr>
          <p:cNvSpPr/>
          <p:nvPr/>
        </p:nvSpPr>
        <p:spPr>
          <a:xfrm>
            <a:off x="7606805" y="4383707"/>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D53FB169-72AD-804B-A481-B36CD97AAC85}"/>
              </a:ext>
            </a:extLst>
          </p:cNvPr>
          <p:cNvSpPr/>
          <p:nvPr/>
        </p:nvSpPr>
        <p:spPr>
          <a:xfrm>
            <a:off x="7967031" y="4646949"/>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D2AFC7E-CC86-B64E-8FBB-E5FFBE99EF6D}"/>
              </a:ext>
            </a:extLst>
          </p:cNvPr>
          <p:cNvPicPr>
            <a:picLocks noChangeAspect="1"/>
          </p:cNvPicPr>
          <p:nvPr/>
        </p:nvPicPr>
        <p:blipFill>
          <a:blip r:embed="rId4"/>
          <a:stretch>
            <a:fillRect/>
          </a:stretch>
        </p:blipFill>
        <p:spPr>
          <a:xfrm>
            <a:off x="1245179" y="1356580"/>
            <a:ext cx="1574800" cy="1181100"/>
          </a:xfrm>
          <a:prstGeom prst="rect">
            <a:avLst/>
          </a:prstGeom>
        </p:spPr>
      </p:pic>
    </p:spTree>
    <p:extLst>
      <p:ext uri="{BB962C8B-B14F-4D97-AF65-F5344CB8AC3E}">
        <p14:creationId xmlns:p14="http://schemas.microsoft.com/office/powerpoint/2010/main" val="756503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Training a Predictor</a:t>
            </a:r>
          </a:p>
        </p:txBody>
      </p:sp>
      <p:graphicFrame>
        <p:nvGraphicFramePr>
          <p:cNvPr id="2" name="Table 1">
            <a:extLst>
              <a:ext uri="{FF2B5EF4-FFF2-40B4-BE49-F238E27FC236}">
                <a16:creationId xmlns:a16="http://schemas.microsoft.com/office/drawing/2014/main" id="{04F69B59-6884-DB4D-B091-C744667E9A7B}"/>
              </a:ext>
            </a:extLst>
          </p:cNvPr>
          <p:cNvGraphicFramePr>
            <a:graphicFrameLocks noGrp="1"/>
          </p:cNvGraphicFramePr>
          <p:nvPr>
            <p:extLst>
              <p:ext uri="{D42A27DB-BD31-4B8C-83A1-F6EECF244321}">
                <p14:modId xmlns:p14="http://schemas.microsoft.com/office/powerpoint/2010/main" val="1345578843"/>
              </p:ext>
            </p:extLst>
          </p:nvPr>
        </p:nvGraphicFramePr>
        <p:xfrm>
          <a:off x="1087215" y="1379300"/>
          <a:ext cx="3503660" cy="1463040"/>
        </p:xfrm>
        <a:graphic>
          <a:graphicData uri="http://schemas.openxmlformats.org/drawingml/2006/table">
            <a:tbl>
              <a:tblPr firstRow="1" bandRow="1">
                <a:tableStyleId>{5C22544A-7EE6-4342-B048-85BDC9FD1C3A}</a:tableStyleId>
              </a:tblPr>
              <a:tblGrid>
                <a:gridCol w="1751830">
                  <a:extLst>
                    <a:ext uri="{9D8B030D-6E8A-4147-A177-3AD203B41FA5}">
                      <a16:colId xmlns:a16="http://schemas.microsoft.com/office/drawing/2014/main" val="2561091397"/>
                    </a:ext>
                  </a:extLst>
                </a:gridCol>
                <a:gridCol w="1751830">
                  <a:extLst>
                    <a:ext uri="{9D8B030D-6E8A-4147-A177-3AD203B41FA5}">
                      <a16:colId xmlns:a16="http://schemas.microsoft.com/office/drawing/2014/main" val="1345577035"/>
                    </a:ext>
                  </a:extLst>
                </a:gridCol>
              </a:tblGrid>
              <a:tr h="0">
                <a:tc>
                  <a:txBody>
                    <a:bodyPr/>
                    <a:lstStyle/>
                    <a:p>
                      <a:r>
                        <a:rPr lang="en-US" dirty="0"/>
                        <a:t>Length (inch)</a:t>
                      </a:r>
                    </a:p>
                  </a:txBody>
                  <a:tcPr/>
                </a:tc>
                <a:tc>
                  <a:txBody>
                    <a:bodyPr/>
                    <a:lstStyle/>
                    <a:p>
                      <a:r>
                        <a:rPr lang="en-US" dirty="0"/>
                        <a:t>Height (inch) </a:t>
                      </a:r>
                    </a:p>
                  </a:txBody>
                  <a:tcPr/>
                </a:tc>
                <a:extLst>
                  <a:ext uri="{0D108BD9-81ED-4DB2-BD59-A6C34878D82A}">
                    <a16:rowId xmlns:a16="http://schemas.microsoft.com/office/drawing/2014/main" val="1808254400"/>
                  </a:ext>
                </a:extLst>
              </a:tr>
              <a:tr h="0">
                <a:tc>
                  <a:txBody>
                    <a:bodyPr/>
                    <a:lstStyle/>
                    <a:p>
                      <a:r>
                        <a:rPr lang="en-US" dirty="0"/>
                        <a:t>18</a:t>
                      </a:r>
                    </a:p>
                  </a:txBody>
                  <a:tcPr/>
                </a:tc>
                <a:tc>
                  <a:txBody>
                    <a:bodyPr/>
                    <a:lstStyle/>
                    <a:p>
                      <a:r>
                        <a:rPr lang="en-US" dirty="0"/>
                        <a:t>9</a:t>
                      </a:r>
                    </a:p>
                  </a:txBody>
                  <a:tcPr/>
                </a:tc>
                <a:extLst>
                  <a:ext uri="{0D108BD9-81ED-4DB2-BD59-A6C34878D82A}">
                    <a16:rowId xmlns:a16="http://schemas.microsoft.com/office/drawing/2014/main" val="974548696"/>
                  </a:ext>
                </a:extLst>
              </a:tr>
              <a:tr h="0">
                <a:tc>
                  <a:txBody>
                    <a:bodyPr/>
                    <a:lstStyle/>
                    <a:p>
                      <a:r>
                        <a:rPr lang="en-US" dirty="0"/>
                        <a:t>25</a:t>
                      </a:r>
                    </a:p>
                  </a:txBody>
                  <a:tcPr/>
                </a:tc>
                <a:tc>
                  <a:txBody>
                    <a:bodyPr/>
                    <a:lstStyle/>
                    <a:p>
                      <a:r>
                        <a:rPr lang="en-US" dirty="0"/>
                        <a:t>20</a:t>
                      </a:r>
                    </a:p>
                  </a:txBody>
                  <a:tcPr/>
                </a:tc>
                <a:extLst>
                  <a:ext uri="{0D108BD9-81ED-4DB2-BD59-A6C34878D82A}">
                    <a16:rowId xmlns:a16="http://schemas.microsoft.com/office/drawing/2014/main" val="746391850"/>
                  </a:ext>
                </a:extLst>
              </a:tr>
              <a:tr h="0">
                <a:tc>
                  <a:txBody>
                    <a:bodyPr/>
                    <a:lstStyle/>
                    <a:p>
                      <a:r>
                        <a:rPr lang="en-US" dirty="0"/>
                        <a:t>26</a:t>
                      </a:r>
                    </a:p>
                  </a:txBody>
                  <a:tcPr/>
                </a:tc>
                <a:tc>
                  <a:txBody>
                    <a:bodyPr/>
                    <a:lstStyle/>
                    <a:p>
                      <a:r>
                        <a:rPr lang="en-US" dirty="0"/>
                        <a:t>19</a:t>
                      </a:r>
                    </a:p>
                  </a:txBody>
                  <a:tcPr/>
                </a:tc>
                <a:extLst>
                  <a:ext uri="{0D108BD9-81ED-4DB2-BD59-A6C34878D82A}">
                    <a16:rowId xmlns:a16="http://schemas.microsoft.com/office/drawing/2014/main" val="3228917359"/>
                  </a:ext>
                </a:extLst>
              </a:tr>
            </a:tbl>
          </a:graphicData>
        </a:graphic>
      </p:graphicFrame>
      <p:graphicFrame>
        <p:nvGraphicFramePr>
          <p:cNvPr id="9" name="Chart 8">
            <a:extLst>
              <a:ext uri="{FF2B5EF4-FFF2-40B4-BE49-F238E27FC236}">
                <a16:creationId xmlns:a16="http://schemas.microsoft.com/office/drawing/2014/main" id="{A9F8A817-CD5B-3549-A279-E8B95C42F9D1}"/>
              </a:ext>
            </a:extLst>
          </p:cNvPr>
          <p:cNvGraphicFramePr/>
          <p:nvPr/>
        </p:nvGraphicFramePr>
        <p:xfrm>
          <a:off x="6888020" y="775855"/>
          <a:ext cx="4749797" cy="5458690"/>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25654095-7830-1749-B241-F341E80E7664}"/>
              </a:ext>
            </a:extLst>
          </p:cNvPr>
          <p:cNvSpPr/>
          <p:nvPr/>
        </p:nvSpPr>
        <p:spPr>
          <a:xfrm>
            <a:off x="796467" y="3693672"/>
            <a:ext cx="4085157" cy="1477328"/>
          </a:xfrm>
          <a:prstGeom prst="rect">
            <a:avLst/>
          </a:prstGeom>
        </p:spPr>
        <p:txBody>
          <a:bodyPr wrap="none">
            <a:spAutoFit/>
          </a:bodyPr>
          <a:lstStyle/>
          <a:p>
            <a:r>
              <a:rPr lang="en-US" b="1" dirty="0"/>
              <a:t>Classifier function - Linearly Proportional</a:t>
            </a:r>
          </a:p>
          <a:p>
            <a:r>
              <a:rPr lang="en-US" b="1" dirty="0"/>
              <a:t>Y = </a:t>
            </a:r>
            <a:r>
              <a:rPr lang="en-US" b="1" dirty="0" err="1"/>
              <a:t>kX</a:t>
            </a:r>
            <a:r>
              <a:rPr lang="en-US" b="1" dirty="0"/>
              <a:t> </a:t>
            </a:r>
          </a:p>
          <a:p>
            <a:endParaRPr lang="en-US" b="1" dirty="0"/>
          </a:p>
          <a:p>
            <a:r>
              <a:rPr lang="en-US" b="1" dirty="0"/>
              <a:t>X </a:t>
            </a:r>
            <a:r>
              <a:rPr lang="en-US" b="1" dirty="0">
                <a:sym typeface="Wingdings" pitchFamily="2" charset="2"/>
              </a:rPr>
              <a:t></a:t>
            </a:r>
            <a:r>
              <a:rPr lang="en-US" b="1" dirty="0"/>
              <a:t> Length</a:t>
            </a:r>
          </a:p>
          <a:p>
            <a:r>
              <a:rPr lang="en-US" b="1" dirty="0"/>
              <a:t>Y </a:t>
            </a:r>
            <a:r>
              <a:rPr lang="en-US" b="1" dirty="0">
                <a:sym typeface="Wingdings" pitchFamily="2" charset="2"/>
              </a:rPr>
              <a:t> Height</a:t>
            </a:r>
            <a:endParaRPr lang="en-US" dirty="0"/>
          </a:p>
        </p:txBody>
      </p:sp>
    </p:spTree>
    <p:extLst>
      <p:ext uri="{BB962C8B-B14F-4D97-AF65-F5344CB8AC3E}">
        <p14:creationId xmlns:p14="http://schemas.microsoft.com/office/powerpoint/2010/main" val="21200485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Training a classifier</a:t>
            </a:r>
          </a:p>
        </p:txBody>
      </p:sp>
      <p:graphicFrame>
        <p:nvGraphicFramePr>
          <p:cNvPr id="2" name="Table 1">
            <a:extLst>
              <a:ext uri="{FF2B5EF4-FFF2-40B4-BE49-F238E27FC236}">
                <a16:creationId xmlns:a16="http://schemas.microsoft.com/office/drawing/2014/main" id="{04F69B59-6884-DB4D-B091-C744667E9A7B}"/>
              </a:ext>
            </a:extLst>
          </p:cNvPr>
          <p:cNvGraphicFramePr>
            <a:graphicFrameLocks noGrp="1"/>
          </p:cNvGraphicFramePr>
          <p:nvPr>
            <p:extLst>
              <p:ext uri="{D42A27DB-BD31-4B8C-83A1-F6EECF244321}">
                <p14:modId xmlns:p14="http://schemas.microsoft.com/office/powerpoint/2010/main" val="3200402018"/>
              </p:ext>
            </p:extLst>
          </p:nvPr>
        </p:nvGraphicFramePr>
        <p:xfrm>
          <a:off x="624529" y="3837182"/>
          <a:ext cx="4943902" cy="1463040"/>
        </p:xfrm>
        <a:graphic>
          <a:graphicData uri="http://schemas.openxmlformats.org/drawingml/2006/table">
            <a:tbl>
              <a:tblPr firstRow="1" bandRow="1">
                <a:tableStyleId>{5C22544A-7EE6-4342-B048-85BDC9FD1C3A}</a:tableStyleId>
              </a:tblPr>
              <a:tblGrid>
                <a:gridCol w="641520">
                  <a:extLst>
                    <a:ext uri="{9D8B030D-6E8A-4147-A177-3AD203B41FA5}">
                      <a16:colId xmlns:a16="http://schemas.microsoft.com/office/drawing/2014/main" val="2561091397"/>
                    </a:ext>
                  </a:extLst>
                </a:gridCol>
                <a:gridCol w="538253">
                  <a:extLst>
                    <a:ext uri="{9D8B030D-6E8A-4147-A177-3AD203B41FA5}">
                      <a16:colId xmlns:a16="http://schemas.microsoft.com/office/drawing/2014/main" val="1345577035"/>
                    </a:ext>
                  </a:extLst>
                </a:gridCol>
                <a:gridCol w="966935">
                  <a:extLst>
                    <a:ext uri="{9D8B030D-6E8A-4147-A177-3AD203B41FA5}">
                      <a16:colId xmlns:a16="http://schemas.microsoft.com/office/drawing/2014/main" val="3525909996"/>
                    </a:ext>
                  </a:extLst>
                </a:gridCol>
                <a:gridCol w="2797194">
                  <a:extLst>
                    <a:ext uri="{9D8B030D-6E8A-4147-A177-3AD203B41FA5}">
                      <a16:colId xmlns:a16="http://schemas.microsoft.com/office/drawing/2014/main" val="2030592802"/>
                    </a:ext>
                  </a:extLst>
                </a:gridCol>
              </a:tblGrid>
              <a:tr h="0">
                <a:tc>
                  <a:txBody>
                    <a:bodyPr/>
                    <a:lstStyle/>
                    <a:p>
                      <a:r>
                        <a:rPr lang="en-US" dirty="0"/>
                        <a:t>X</a:t>
                      </a:r>
                    </a:p>
                  </a:txBody>
                  <a:tcPr/>
                </a:tc>
                <a:tc>
                  <a:txBody>
                    <a:bodyPr/>
                    <a:lstStyle/>
                    <a:p>
                      <a:r>
                        <a:rPr lang="en-US" dirty="0"/>
                        <a:t>Y</a:t>
                      </a:r>
                    </a:p>
                  </a:txBody>
                  <a:tcPr/>
                </a:tc>
                <a:tc>
                  <a:txBody>
                    <a:bodyPr/>
                    <a:lstStyle/>
                    <a:p>
                      <a:r>
                        <a:rPr lang="en-US" dirty="0"/>
                        <a:t>Y’= </a:t>
                      </a:r>
                      <a:r>
                        <a:rPr lang="en-US" dirty="0" err="1"/>
                        <a:t>kX</a:t>
                      </a:r>
                      <a:endParaRPr lang="en-US" dirty="0"/>
                    </a:p>
                  </a:txBody>
                  <a:tcPr/>
                </a:tc>
                <a:tc>
                  <a:txBody>
                    <a:bodyPr/>
                    <a:lstStyle/>
                    <a:p>
                      <a:r>
                        <a:rPr lang="en-US" dirty="0"/>
                        <a:t>Error (Calculated – Target)</a:t>
                      </a:r>
                    </a:p>
                  </a:txBody>
                  <a:tcPr/>
                </a:tc>
                <a:extLst>
                  <a:ext uri="{0D108BD9-81ED-4DB2-BD59-A6C34878D82A}">
                    <a16:rowId xmlns:a16="http://schemas.microsoft.com/office/drawing/2014/main" val="1808254400"/>
                  </a:ext>
                </a:extLst>
              </a:tr>
              <a:tr h="0">
                <a:tc>
                  <a:txBody>
                    <a:bodyPr/>
                    <a:lstStyle/>
                    <a:p>
                      <a:r>
                        <a:rPr lang="en-US" dirty="0"/>
                        <a:t>18</a:t>
                      </a:r>
                    </a:p>
                  </a:txBody>
                  <a:tcPr/>
                </a:tc>
                <a:tc>
                  <a:txBody>
                    <a:bodyPr/>
                    <a:lstStyle/>
                    <a:p>
                      <a:r>
                        <a:rPr lang="en-US" dirty="0"/>
                        <a:t>9</a:t>
                      </a:r>
                    </a:p>
                  </a:txBody>
                  <a:tcPr/>
                </a:tc>
                <a:tc>
                  <a:txBody>
                    <a:bodyPr/>
                    <a:lstStyle/>
                    <a:p>
                      <a:r>
                        <a:rPr lang="en-US" dirty="0"/>
                        <a:t>2.7</a:t>
                      </a:r>
                    </a:p>
                  </a:txBody>
                  <a:tcPr/>
                </a:tc>
                <a:tc>
                  <a:txBody>
                    <a:bodyPr/>
                    <a:lstStyle/>
                    <a:p>
                      <a:r>
                        <a:rPr lang="en-US" dirty="0"/>
                        <a:t>- 6.3</a:t>
                      </a:r>
                    </a:p>
                  </a:txBody>
                  <a:tcPr/>
                </a:tc>
                <a:extLst>
                  <a:ext uri="{0D108BD9-81ED-4DB2-BD59-A6C34878D82A}">
                    <a16:rowId xmlns:a16="http://schemas.microsoft.com/office/drawing/2014/main" val="974548696"/>
                  </a:ext>
                </a:extLst>
              </a:tr>
              <a:tr h="0">
                <a:tc>
                  <a:txBody>
                    <a:bodyPr/>
                    <a:lstStyle/>
                    <a:p>
                      <a:r>
                        <a:rPr lang="en-US" dirty="0"/>
                        <a:t>25</a:t>
                      </a:r>
                    </a:p>
                  </a:txBody>
                  <a:tcPr/>
                </a:tc>
                <a:tc>
                  <a:txBody>
                    <a:bodyPr/>
                    <a:lstStyle/>
                    <a:p>
                      <a:r>
                        <a:rPr lang="en-US" dirty="0"/>
                        <a:t>20</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746391850"/>
                  </a:ext>
                </a:extLst>
              </a:tr>
              <a:tr h="0">
                <a:tc>
                  <a:txBody>
                    <a:bodyPr/>
                    <a:lstStyle/>
                    <a:p>
                      <a:r>
                        <a:rPr lang="en-US" dirty="0"/>
                        <a:t>26</a:t>
                      </a:r>
                    </a:p>
                  </a:txBody>
                  <a:tcPr/>
                </a:tc>
                <a:tc>
                  <a:txBody>
                    <a:bodyPr/>
                    <a:lstStyle/>
                    <a:p>
                      <a:r>
                        <a:rPr lang="en-US" dirty="0"/>
                        <a:t>19</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228917359"/>
                  </a:ext>
                </a:extLst>
              </a:tr>
            </a:tbl>
          </a:graphicData>
        </a:graphic>
      </p:graphicFrame>
      <p:graphicFrame>
        <p:nvGraphicFramePr>
          <p:cNvPr id="9" name="Chart 8">
            <a:extLst>
              <a:ext uri="{FF2B5EF4-FFF2-40B4-BE49-F238E27FC236}">
                <a16:creationId xmlns:a16="http://schemas.microsoft.com/office/drawing/2014/main" id="{A9F8A817-CD5B-3549-A279-E8B95C42F9D1}"/>
              </a:ext>
            </a:extLst>
          </p:cNvPr>
          <p:cNvGraphicFramePr/>
          <p:nvPr>
            <p:extLst>
              <p:ext uri="{D42A27DB-BD31-4B8C-83A1-F6EECF244321}">
                <p14:modId xmlns:p14="http://schemas.microsoft.com/office/powerpoint/2010/main" val="3075560886"/>
              </p:ext>
            </p:extLst>
          </p:nvPr>
        </p:nvGraphicFramePr>
        <p:xfrm>
          <a:off x="6888020" y="775855"/>
          <a:ext cx="4749797" cy="5458690"/>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25654095-7830-1749-B241-F341E80E7664}"/>
              </a:ext>
            </a:extLst>
          </p:cNvPr>
          <p:cNvSpPr/>
          <p:nvPr/>
        </p:nvSpPr>
        <p:spPr>
          <a:xfrm>
            <a:off x="880061" y="1150326"/>
            <a:ext cx="3400994" cy="1477328"/>
          </a:xfrm>
          <a:prstGeom prst="rect">
            <a:avLst/>
          </a:prstGeom>
        </p:spPr>
        <p:txBody>
          <a:bodyPr wrap="square">
            <a:spAutoFit/>
          </a:bodyPr>
          <a:lstStyle/>
          <a:p>
            <a:r>
              <a:rPr lang="en-US" b="1" dirty="0"/>
              <a:t>Classifier function </a:t>
            </a:r>
            <a:r>
              <a:rPr lang="en-US" b="1" dirty="0">
                <a:sym typeface="Wingdings" pitchFamily="2" charset="2"/>
              </a:rPr>
              <a:t></a:t>
            </a:r>
            <a:r>
              <a:rPr lang="en-US" b="1" dirty="0"/>
              <a:t> Y = </a:t>
            </a:r>
            <a:r>
              <a:rPr lang="en-US" b="1" dirty="0" err="1"/>
              <a:t>kX</a:t>
            </a:r>
            <a:r>
              <a:rPr lang="en-US" b="1" dirty="0"/>
              <a:t> </a:t>
            </a:r>
          </a:p>
          <a:p>
            <a:endParaRPr lang="en-US" b="1" dirty="0"/>
          </a:p>
          <a:p>
            <a:r>
              <a:rPr lang="en-US" b="1" dirty="0"/>
              <a:t>X </a:t>
            </a:r>
            <a:r>
              <a:rPr lang="en-US" b="1" dirty="0">
                <a:sym typeface="Wingdings" pitchFamily="2" charset="2"/>
              </a:rPr>
              <a:t></a:t>
            </a:r>
            <a:r>
              <a:rPr lang="en-US" b="1" dirty="0"/>
              <a:t> Length ,Y </a:t>
            </a:r>
            <a:r>
              <a:rPr lang="en-US" b="1" dirty="0">
                <a:sym typeface="Wingdings" pitchFamily="2" charset="2"/>
              </a:rPr>
              <a:t> Height</a:t>
            </a:r>
          </a:p>
          <a:p>
            <a:endParaRPr lang="en-US" b="1" dirty="0">
              <a:sym typeface="Wingdings" pitchFamily="2" charset="2"/>
            </a:endParaRPr>
          </a:p>
          <a:p>
            <a:r>
              <a:rPr lang="en-US" b="1" dirty="0">
                <a:sym typeface="Wingdings" pitchFamily="2" charset="2"/>
              </a:rPr>
              <a:t>Initialize </a:t>
            </a:r>
            <a:r>
              <a:rPr lang="en-US" b="1" dirty="0">
                <a:solidFill>
                  <a:schemeClr val="accent5"/>
                </a:solidFill>
                <a:sym typeface="Wingdings" pitchFamily="2" charset="2"/>
              </a:rPr>
              <a:t>K =0.15</a:t>
            </a:r>
            <a:endParaRPr lang="en-US" dirty="0">
              <a:solidFill>
                <a:schemeClr val="accent5"/>
              </a:solidFill>
            </a:endParaRPr>
          </a:p>
        </p:txBody>
      </p:sp>
      <p:cxnSp>
        <p:nvCxnSpPr>
          <p:cNvPr id="5" name="Straight Arrow Connector 4">
            <a:extLst>
              <a:ext uri="{FF2B5EF4-FFF2-40B4-BE49-F238E27FC236}">
                <a16:creationId xmlns:a16="http://schemas.microsoft.com/office/drawing/2014/main" id="{E194BC6D-DFDF-EB45-B515-653B1A0FF09C}"/>
              </a:ext>
            </a:extLst>
          </p:cNvPr>
          <p:cNvCxnSpPr>
            <a:cxnSpLocks/>
          </p:cNvCxnSpPr>
          <p:nvPr/>
        </p:nvCxnSpPr>
        <p:spPr>
          <a:xfrm flipH="1" flipV="1">
            <a:off x="9958010" y="3990109"/>
            <a:ext cx="360218" cy="5126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B127F5D-3FB5-9A49-A316-04374C8CFC82}"/>
              </a:ext>
            </a:extLst>
          </p:cNvPr>
          <p:cNvCxnSpPr>
            <a:cxnSpLocks/>
          </p:cNvCxnSpPr>
          <p:nvPr/>
        </p:nvCxnSpPr>
        <p:spPr>
          <a:xfrm flipH="1">
            <a:off x="10913974" y="1371600"/>
            <a:ext cx="294353" cy="517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D96355A-BE9A-CF49-9609-E212C51E09DF}"/>
              </a:ext>
            </a:extLst>
          </p:cNvPr>
          <p:cNvCxnSpPr>
            <a:cxnSpLocks/>
          </p:cNvCxnSpPr>
          <p:nvPr/>
        </p:nvCxnSpPr>
        <p:spPr>
          <a:xfrm flipV="1">
            <a:off x="7722824" y="4480693"/>
            <a:ext cx="2313542" cy="928589"/>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TextBox 1">
            <a:extLst>
              <a:ext uri="{FF2B5EF4-FFF2-40B4-BE49-F238E27FC236}">
                <a16:creationId xmlns:a16="http://schemas.microsoft.com/office/drawing/2014/main" id="{CF231F83-E48B-6641-A6BE-A7EC3F990FFD}"/>
              </a:ext>
            </a:extLst>
          </p:cNvPr>
          <p:cNvSpPr txBox="1"/>
          <p:nvPr/>
        </p:nvSpPr>
        <p:spPr>
          <a:xfrm>
            <a:off x="5645727" y="3260281"/>
            <a:ext cx="900545" cy="337438"/>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600" dirty="0"/>
              <a:t>Cat</a:t>
            </a:r>
          </a:p>
        </p:txBody>
      </p:sp>
    </p:spTree>
    <p:extLst>
      <p:ext uri="{BB962C8B-B14F-4D97-AF65-F5344CB8AC3E}">
        <p14:creationId xmlns:p14="http://schemas.microsoft.com/office/powerpoint/2010/main" val="44212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Training a classifier</a:t>
            </a:r>
          </a:p>
        </p:txBody>
      </p:sp>
      <p:graphicFrame>
        <p:nvGraphicFramePr>
          <p:cNvPr id="2" name="Table 1">
            <a:extLst>
              <a:ext uri="{FF2B5EF4-FFF2-40B4-BE49-F238E27FC236}">
                <a16:creationId xmlns:a16="http://schemas.microsoft.com/office/drawing/2014/main" id="{04F69B59-6884-DB4D-B091-C744667E9A7B}"/>
              </a:ext>
            </a:extLst>
          </p:cNvPr>
          <p:cNvGraphicFramePr>
            <a:graphicFrameLocks noGrp="1"/>
          </p:cNvGraphicFramePr>
          <p:nvPr>
            <p:extLst>
              <p:ext uri="{D42A27DB-BD31-4B8C-83A1-F6EECF244321}">
                <p14:modId xmlns:p14="http://schemas.microsoft.com/office/powerpoint/2010/main" val="1918933350"/>
              </p:ext>
            </p:extLst>
          </p:nvPr>
        </p:nvGraphicFramePr>
        <p:xfrm>
          <a:off x="294895" y="4108645"/>
          <a:ext cx="5020055" cy="1463040"/>
        </p:xfrm>
        <a:graphic>
          <a:graphicData uri="http://schemas.openxmlformats.org/drawingml/2006/table">
            <a:tbl>
              <a:tblPr firstRow="1" bandRow="1">
                <a:tableStyleId>{5C22544A-7EE6-4342-B048-85BDC9FD1C3A}</a:tableStyleId>
              </a:tblPr>
              <a:tblGrid>
                <a:gridCol w="577941">
                  <a:extLst>
                    <a:ext uri="{9D8B030D-6E8A-4147-A177-3AD203B41FA5}">
                      <a16:colId xmlns:a16="http://schemas.microsoft.com/office/drawing/2014/main" val="2561091397"/>
                    </a:ext>
                  </a:extLst>
                </a:gridCol>
                <a:gridCol w="484909">
                  <a:extLst>
                    <a:ext uri="{9D8B030D-6E8A-4147-A177-3AD203B41FA5}">
                      <a16:colId xmlns:a16="http://schemas.microsoft.com/office/drawing/2014/main" val="1345577035"/>
                    </a:ext>
                  </a:extLst>
                </a:gridCol>
                <a:gridCol w="871105">
                  <a:extLst>
                    <a:ext uri="{9D8B030D-6E8A-4147-A177-3AD203B41FA5}">
                      <a16:colId xmlns:a16="http://schemas.microsoft.com/office/drawing/2014/main" val="3525909996"/>
                    </a:ext>
                  </a:extLst>
                </a:gridCol>
                <a:gridCol w="3086100">
                  <a:extLst>
                    <a:ext uri="{9D8B030D-6E8A-4147-A177-3AD203B41FA5}">
                      <a16:colId xmlns:a16="http://schemas.microsoft.com/office/drawing/2014/main" val="2030592802"/>
                    </a:ext>
                  </a:extLst>
                </a:gridCol>
              </a:tblGrid>
              <a:tr h="0">
                <a:tc>
                  <a:txBody>
                    <a:bodyPr/>
                    <a:lstStyle/>
                    <a:p>
                      <a:r>
                        <a:rPr lang="en-US" dirty="0"/>
                        <a:t>X</a:t>
                      </a:r>
                    </a:p>
                  </a:txBody>
                  <a:tcPr/>
                </a:tc>
                <a:tc>
                  <a:txBody>
                    <a:bodyPr/>
                    <a:lstStyle/>
                    <a:p>
                      <a:r>
                        <a:rPr lang="en-US" dirty="0"/>
                        <a:t>Y</a:t>
                      </a:r>
                    </a:p>
                  </a:txBody>
                  <a:tcPr/>
                </a:tc>
                <a:tc>
                  <a:txBody>
                    <a:bodyPr/>
                    <a:lstStyle/>
                    <a:p>
                      <a:r>
                        <a:rPr lang="en-US" dirty="0"/>
                        <a:t>Y’=</a:t>
                      </a:r>
                      <a:r>
                        <a:rPr lang="en-US" dirty="0" err="1"/>
                        <a:t>kX</a:t>
                      </a:r>
                      <a:endParaRPr lang="en-US" dirty="0"/>
                    </a:p>
                  </a:txBody>
                  <a:tcPr/>
                </a:tc>
                <a:tc>
                  <a:txBody>
                    <a:bodyPr/>
                    <a:lstStyle/>
                    <a:p>
                      <a:r>
                        <a:rPr lang="en-US" dirty="0"/>
                        <a:t>Error (Calculated – Target)</a:t>
                      </a:r>
                    </a:p>
                  </a:txBody>
                  <a:tcPr/>
                </a:tc>
                <a:extLst>
                  <a:ext uri="{0D108BD9-81ED-4DB2-BD59-A6C34878D82A}">
                    <a16:rowId xmlns:a16="http://schemas.microsoft.com/office/drawing/2014/main" val="1808254400"/>
                  </a:ext>
                </a:extLst>
              </a:tr>
              <a:tr h="0">
                <a:tc>
                  <a:txBody>
                    <a:bodyPr/>
                    <a:lstStyle/>
                    <a:p>
                      <a:r>
                        <a:rPr lang="en-US" dirty="0"/>
                        <a:t>18</a:t>
                      </a:r>
                    </a:p>
                  </a:txBody>
                  <a:tcPr/>
                </a:tc>
                <a:tc>
                  <a:txBody>
                    <a:bodyPr/>
                    <a:lstStyle/>
                    <a:p>
                      <a:r>
                        <a:rPr lang="en-US" dirty="0"/>
                        <a:t>9</a:t>
                      </a:r>
                    </a:p>
                  </a:txBody>
                  <a:tcPr/>
                </a:tc>
                <a:tc>
                  <a:txBody>
                    <a:bodyPr/>
                    <a:lstStyle/>
                    <a:p>
                      <a:r>
                        <a:rPr lang="en-US" dirty="0"/>
                        <a:t>9</a:t>
                      </a:r>
                    </a:p>
                  </a:txBody>
                  <a:tcPr/>
                </a:tc>
                <a:tc>
                  <a:txBody>
                    <a:bodyPr/>
                    <a:lstStyle/>
                    <a:p>
                      <a:r>
                        <a:rPr lang="en-US" dirty="0"/>
                        <a:t>0</a:t>
                      </a:r>
                    </a:p>
                  </a:txBody>
                  <a:tcPr/>
                </a:tc>
                <a:extLst>
                  <a:ext uri="{0D108BD9-81ED-4DB2-BD59-A6C34878D82A}">
                    <a16:rowId xmlns:a16="http://schemas.microsoft.com/office/drawing/2014/main" val="974548696"/>
                  </a:ext>
                </a:extLst>
              </a:tr>
              <a:tr h="0">
                <a:tc>
                  <a:txBody>
                    <a:bodyPr/>
                    <a:lstStyle/>
                    <a:p>
                      <a:r>
                        <a:rPr lang="en-US" dirty="0"/>
                        <a:t>25</a:t>
                      </a:r>
                    </a:p>
                  </a:txBody>
                  <a:tcPr/>
                </a:tc>
                <a:tc>
                  <a:txBody>
                    <a:bodyPr/>
                    <a:lstStyle/>
                    <a:p>
                      <a:r>
                        <a:rPr lang="en-US" dirty="0"/>
                        <a:t>20</a:t>
                      </a:r>
                    </a:p>
                  </a:txBody>
                  <a:tcPr/>
                </a:tc>
                <a:tc>
                  <a:txBody>
                    <a:bodyPr/>
                    <a:lstStyle/>
                    <a:p>
                      <a:r>
                        <a:rPr lang="en-US" dirty="0"/>
                        <a:t>10</a:t>
                      </a:r>
                    </a:p>
                  </a:txBody>
                  <a:tcPr/>
                </a:tc>
                <a:tc>
                  <a:txBody>
                    <a:bodyPr/>
                    <a:lstStyle/>
                    <a:p>
                      <a:r>
                        <a:rPr lang="en-US" dirty="0"/>
                        <a:t>- 10</a:t>
                      </a:r>
                    </a:p>
                  </a:txBody>
                  <a:tcPr/>
                </a:tc>
                <a:extLst>
                  <a:ext uri="{0D108BD9-81ED-4DB2-BD59-A6C34878D82A}">
                    <a16:rowId xmlns:a16="http://schemas.microsoft.com/office/drawing/2014/main" val="746391850"/>
                  </a:ext>
                </a:extLst>
              </a:tr>
              <a:tr h="0">
                <a:tc>
                  <a:txBody>
                    <a:bodyPr/>
                    <a:lstStyle/>
                    <a:p>
                      <a:r>
                        <a:rPr lang="en-US" dirty="0"/>
                        <a:t>26</a:t>
                      </a:r>
                    </a:p>
                  </a:txBody>
                  <a:tcPr/>
                </a:tc>
                <a:tc>
                  <a:txBody>
                    <a:bodyPr/>
                    <a:lstStyle/>
                    <a:p>
                      <a:r>
                        <a:rPr lang="en-US" dirty="0"/>
                        <a:t>19</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228917359"/>
                  </a:ext>
                </a:extLst>
              </a:tr>
            </a:tbl>
          </a:graphicData>
        </a:graphic>
      </p:graphicFrame>
      <p:graphicFrame>
        <p:nvGraphicFramePr>
          <p:cNvPr id="9" name="Chart 8">
            <a:extLst>
              <a:ext uri="{FF2B5EF4-FFF2-40B4-BE49-F238E27FC236}">
                <a16:creationId xmlns:a16="http://schemas.microsoft.com/office/drawing/2014/main" id="{A9F8A817-CD5B-3549-A279-E8B95C42F9D1}"/>
              </a:ext>
            </a:extLst>
          </p:cNvPr>
          <p:cNvGraphicFramePr/>
          <p:nvPr>
            <p:extLst>
              <p:ext uri="{D42A27DB-BD31-4B8C-83A1-F6EECF244321}">
                <p14:modId xmlns:p14="http://schemas.microsoft.com/office/powerpoint/2010/main" val="4148190148"/>
              </p:ext>
            </p:extLst>
          </p:nvPr>
        </p:nvGraphicFramePr>
        <p:xfrm>
          <a:off x="6888020" y="775855"/>
          <a:ext cx="4749797" cy="5458690"/>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25654095-7830-1749-B241-F341E80E7664}"/>
              </a:ext>
            </a:extLst>
          </p:cNvPr>
          <p:cNvSpPr/>
          <p:nvPr/>
        </p:nvSpPr>
        <p:spPr>
          <a:xfrm>
            <a:off x="880060" y="1150326"/>
            <a:ext cx="4356957" cy="1477328"/>
          </a:xfrm>
          <a:prstGeom prst="rect">
            <a:avLst/>
          </a:prstGeom>
        </p:spPr>
        <p:txBody>
          <a:bodyPr wrap="square">
            <a:spAutoFit/>
          </a:bodyPr>
          <a:lstStyle/>
          <a:p>
            <a:r>
              <a:rPr lang="en-US" b="1" dirty="0"/>
              <a:t>Prediction function </a:t>
            </a:r>
            <a:r>
              <a:rPr lang="en-US" b="1" dirty="0">
                <a:sym typeface="Wingdings" pitchFamily="2" charset="2"/>
              </a:rPr>
              <a:t></a:t>
            </a:r>
            <a:r>
              <a:rPr lang="en-US" b="1" dirty="0"/>
              <a:t> Y = </a:t>
            </a:r>
            <a:r>
              <a:rPr lang="en-US" b="1" dirty="0" err="1"/>
              <a:t>kX</a:t>
            </a:r>
            <a:r>
              <a:rPr lang="en-US" b="1" dirty="0"/>
              <a:t> </a:t>
            </a:r>
          </a:p>
          <a:p>
            <a:r>
              <a:rPr lang="en-US" b="1" dirty="0"/>
              <a:t>X </a:t>
            </a:r>
            <a:r>
              <a:rPr lang="en-US" b="1" dirty="0">
                <a:sym typeface="Wingdings" pitchFamily="2" charset="2"/>
              </a:rPr>
              <a:t></a:t>
            </a:r>
            <a:r>
              <a:rPr lang="en-US" b="1" dirty="0"/>
              <a:t> Length ,Y </a:t>
            </a:r>
            <a:r>
              <a:rPr lang="en-US" b="1" dirty="0">
                <a:sym typeface="Wingdings" pitchFamily="2" charset="2"/>
              </a:rPr>
              <a:t> Height</a:t>
            </a:r>
          </a:p>
          <a:p>
            <a:endParaRPr lang="en-US" b="1" dirty="0">
              <a:sym typeface="Wingdings" pitchFamily="2" charset="2"/>
            </a:endParaRPr>
          </a:p>
          <a:p>
            <a:r>
              <a:rPr lang="en-US" b="1" dirty="0">
                <a:solidFill>
                  <a:schemeClr val="accent5"/>
                </a:solidFill>
                <a:sym typeface="Wingdings" pitchFamily="2" charset="2"/>
              </a:rPr>
              <a:t>Delta (k) = E/X = 0.35</a:t>
            </a:r>
          </a:p>
          <a:p>
            <a:r>
              <a:rPr lang="en-US" b="1" dirty="0">
                <a:solidFill>
                  <a:schemeClr val="accent5"/>
                </a:solidFill>
                <a:sym typeface="Wingdings" pitchFamily="2" charset="2"/>
              </a:rPr>
              <a:t>k = k + delta (k) =  0.15 + 0.35 = 0.5</a:t>
            </a:r>
            <a:endParaRPr lang="en-US" dirty="0">
              <a:solidFill>
                <a:schemeClr val="accent5"/>
              </a:solidFill>
            </a:endParaRPr>
          </a:p>
        </p:txBody>
      </p:sp>
      <p:cxnSp>
        <p:nvCxnSpPr>
          <p:cNvPr id="5" name="Straight Arrow Connector 4">
            <a:extLst>
              <a:ext uri="{FF2B5EF4-FFF2-40B4-BE49-F238E27FC236}">
                <a16:creationId xmlns:a16="http://schemas.microsoft.com/office/drawing/2014/main" id="{E194BC6D-DFDF-EB45-B515-653B1A0FF09C}"/>
              </a:ext>
            </a:extLst>
          </p:cNvPr>
          <p:cNvCxnSpPr>
            <a:cxnSpLocks/>
          </p:cNvCxnSpPr>
          <p:nvPr/>
        </p:nvCxnSpPr>
        <p:spPr>
          <a:xfrm flipH="1" flipV="1">
            <a:off x="9958010" y="3990109"/>
            <a:ext cx="599154" cy="1185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B127F5D-3FB5-9A49-A316-04374C8CFC82}"/>
              </a:ext>
            </a:extLst>
          </p:cNvPr>
          <p:cNvCxnSpPr>
            <a:cxnSpLocks/>
          </p:cNvCxnSpPr>
          <p:nvPr/>
        </p:nvCxnSpPr>
        <p:spPr>
          <a:xfrm flipH="1">
            <a:off x="10913974" y="1371600"/>
            <a:ext cx="294353" cy="517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
            <a:extLst>
              <a:ext uri="{FF2B5EF4-FFF2-40B4-BE49-F238E27FC236}">
                <a16:creationId xmlns:a16="http://schemas.microsoft.com/office/drawing/2014/main" id="{CF231F83-E48B-6641-A6BE-A7EC3F990FFD}"/>
              </a:ext>
            </a:extLst>
          </p:cNvPr>
          <p:cNvSpPr txBox="1"/>
          <p:nvPr/>
        </p:nvSpPr>
        <p:spPr>
          <a:xfrm>
            <a:off x="5645727" y="3260281"/>
            <a:ext cx="900545" cy="337438"/>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600" dirty="0"/>
              <a:t>Cat</a:t>
            </a:r>
          </a:p>
        </p:txBody>
      </p:sp>
      <p:cxnSp>
        <p:nvCxnSpPr>
          <p:cNvPr id="19" name="Straight Connector 18">
            <a:extLst>
              <a:ext uri="{FF2B5EF4-FFF2-40B4-BE49-F238E27FC236}">
                <a16:creationId xmlns:a16="http://schemas.microsoft.com/office/drawing/2014/main" id="{675BE53E-20C5-B940-B854-4F016C79253C}"/>
              </a:ext>
            </a:extLst>
          </p:cNvPr>
          <p:cNvCxnSpPr>
            <a:cxnSpLocks/>
          </p:cNvCxnSpPr>
          <p:nvPr/>
        </p:nvCxnSpPr>
        <p:spPr>
          <a:xfrm flipV="1">
            <a:off x="7828476" y="3597721"/>
            <a:ext cx="2309641" cy="1763988"/>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TextBox 1">
            <a:extLst>
              <a:ext uri="{FF2B5EF4-FFF2-40B4-BE49-F238E27FC236}">
                <a16:creationId xmlns:a16="http://schemas.microsoft.com/office/drawing/2014/main" id="{38024171-C8DA-2E4E-B3A1-9D2039132FD4}"/>
              </a:ext>
            </a:extLst>
          </p:cNvPr>
          <p:cNvSpPr txBox="1"/>
          <p:nvPr/>
        </p:nvSpPr>
        <p:spPr>
          <a:xfrm>
            <a:off x="10548532" y="1036229"/>
            <a:ext cx="1319589" cy="278354"/>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600" dirty="0"/>
              <a:t>Average Dogs</a:t>
            </a:r>
          </a:p>
        </p:txBody>
      </p:sp>
    </p:spTree>
    <p:extLst>
      <p:ext uri="{BB962C8B-B14F-4D97-AF65-F5344CB8AC3E}">
        <p14:creationId xmlns:p14="http://schemas.microsoft.com/office/powerpoint/2010/main" val="6876603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Training a classifier</a:t>
            </a:r>
          </a:p>
        </p:txBody>
      </p:sp>
      <p:graphicFrame>
        <p:nvGraphicFramePr>
          <p:cNvPr id="2" name="Table 1">
            <a:extLst>
              <a:ext uri="{FF2B5EF4-FFF2-40B4-BE49-F238E27FC236}">
                <a16:creationId xmlns:a16="http://schemas.microsoft.com/office/drawing/2014/main" id="{04F69B59-6884-DB4D-B091-C744667E9A7B}"/>
              </a:ext>
            </a:extLst>
          </p:cNvPr>
          <p:cNvGraphicFramePr>
            <a:graphicFrameLocks noGrp="1"/>
          </p:cNvGraphicFramePr>
          <p:nvPr>
            <p:extLst>
              <p:ext uri="{D42A27DB-BD31-4B8C-83A1-F6EECF244321}">
                <p14:modId xmlns:p14="http://schemas.microsoft.com/office/powerpoint/2010/main" val="3805498514"/>
              </p:ext>
            </p:extLst>
          </p:nvPr>
        </p:nvGraphicFramePr>
        <p:xfrm>
          <a:off x="294895" y="4108645"/>
          <a:ext cx="4942122" cy="1463040"/>
        </p:xfrm>
        <a:graphic>
          <a:graphicData uri="http://schemas.openxmlformats.org/drawingml/2006/table">
            <a:tbl>
              <a:tblPr firstRow="1" bandRow="1">
                <a:tableStyleId>{5C22544A-7EE6-4342-B048-85BDC9FD1C3A}</a:tableStyleId>
              </a:tblPr>
              <a:tblGrid>
                <a:gridCol w="507176">
                  <a:extLst>
                    <a:ext uri="{9D8B030D-6E8A-4147-A177-3AD203B41FA5}">
                      <a16:colId xmlns:a16="http://schemas.microsoft.com/office/drawing/2014/main" val="2561091397"/>
                    </a:ext>
                  </a:extLst>
                </a:gridCol>
                <a:gridCol w="579883">
                  <a:extLst>
                    <a:ext uri="{9D8B030D-6E8A-4147-A177-3AD203B41FA5}">
                      <a16:colId xmlns:a16="http://schemas.microsoft.com/office/drawing/2014/main" val="1345577035"/>
                    </a:ext>
                  </a:extLst>
                </a:gridCol>
                <a:gridCol w="946909">
                  <a:extLst>
                    <a:ext uri="{9D8B030D-6E8A-4147-A177-3AD203B41FA5}">
                      <a16:colId xmlns:a16="http://schemas.microsoft.com/office/drawing/2014/main" val="3525909996"/>
                    </a:ext>
                  </a:extLst>
                </a:gridCol>
                <a:gridCol w="2908154">
                  <a:extLst>
                    <a:ext uri="{9D8B030D-6E8A-4147-A177-3AD203B41FA5}">
                      <a16:colId xmlns:a16="http://schemas.microsoft.com/office/drawing/2014/main" val="2030592802"/>
                    </a:ext>
                  </a:extLst>
                </a:gridCol>
              </a:tblGrid>
              <a:tr h="0">
                <a:tc>
                  <a:txBody>
                    <a:bodyPr/>
                    <a:lstStyle/>
                    <a:p>
                      <a:r>
                        <a:rPr lang="en-US" dirty="0"/>
                        <a:t>X</a:t>
                      </a:r>
                    </a:p>
                  </a:txBody>
                  <a:tcPr/>
                </a:tc>
                <a:tc>
                  <a:txBody>
                    <a:bodyPr/>
                    <a:lstStyle/>
                    <a:p>
                      <a:r>
                        <a:rPr lang="en-US" dirty="0"/>
                        <a:t>Y</a:t>
                      </a:r>
                    </a:p>
                  </a:txBody>
                  <a:tcPr/>
                </a:tc>
                <a:tc>
                  <a:txBody>
                    <a:bodyPr/>
                    <a:lstStyle/>
                    <a:p>
                      <a:r>
                        <a:rPr lang="en-US" dirty="0"/>
                        <a:t>Y’=</a:t>
                      </a:r>
                      <a:r>
                        <a:rPr lang="en-US" dirty="0" err="1"/>
                        <a:t>kX</a:t>
                      </a:r>
                      <a:endParaRPr lang="en-US" dirty="0"/>
                    </a:p>
                  </a:txBody>
                  <a:tcPr/>
                </a:tc>
                <a:tc>
                  <a:txBody>
                    <a:bodyPr/>
                    <a:lstStyle/>
                    <a:p>
                      <a:r>
                        <a:rPr lang="en-US" dirty="0"/>
                        <a:t>Error (Calculated – Target)</a:t>
                      </a:r>
                    </a:p>
                  </a:txBody>
                  <a:tcPr/>
                </a:tc>
                <a:extLst>
                  <a:ext uri="{0D108BD9-81ED-4DB2-BD59-A6C34878D82A}">
                    <a16:rowId xmlns:a16="http://schemas.microsoft.com/office/drawing/2014/main" val="1808254400"/>
                  </a:ext>
                </a:extLst>
              </a:tr>
              <a:tr h="0">
                <a:tc>
                  <a:txBody>
                    <a:bodyPr/>
                    <a:lstStyle/>
                    <a:p>
                      <a:r>
                        <a:rPr lang="en-US" dirty="0"/>
                        <a:t>18</a:t>
                      </a:r>
                    </a:p>
                  </a:txBody>
                  <a:tcPr/>
                </a:tc>
                <a:tc>
                  <a:txBody>
                    <a:bodyPr/>
                    <a:lstStyle/>
                    <a:p>
                      <a:r>
                        <a:rPr lang="en-US" dirty="0"/>
                        <a:t>9</a:t>
                      </a:r>
                    </a:p>
                  </a:txBody>
                  <a:tcPr/>
                </a:tc>
                <a:tc>
                  <a:txBody>
                    <a:bodyPr/>
                    <a:lstStyle/>
                    <a:p>
                      <a:r>
                        <a:rPr lang="en-US" dirty="0"/>
                        <a:t>16.2</a:t>
                      </a:r>
                    </a:p>
                  </a:txBody>
                  <a:tcPr/>
                </a:tc>
                <a:tc>
                  <a:txBody>
                    <a:bodyPr/>
                    <a:lstStyle/>
                    <a:p>
                      <a:r>
                        <a:rPr lang="en-US" dirty="0"/>
                        <a:t>1.8</a:t>
                      </a:r>
                    </a:p>
                  </a:txBody>
                  <a:tcPr/>
                </a:tc>
                <a:extLst>
                  <a:ext uri="{0D108BD9-81ED-4DB2-BD59-A6C34878D82A}">
                    <a16:rowId xmlns:a16="http://schemas.microsoft.com/office/drawing/2014/main" val="974548696"/>
                  </a:ext>
                </a:extLst>
              </a:tr>
              <a:tr h="0">
                <a:tc>
                  <a:txBody>
                    <a:bodyPr/>
                    <a:lstStyle/>
                    <a:p>
                      <a:r>
                        <a:rPr lang="en-US" dirty="0"/>
                        <a:t>25</a:t>
                      </a:r>
                    </a:p>
                  </a:txBody>
                  <a:tcPr/>
                </a:tc>
                <a:tc>
                  <a:txBody>
                    <a:bodyPr/>
                    <a:lstStyle/>
                    <a:p>
                      <a:r>
                        <a:rPr lang="en-US" dirty="0"/>
                        <a:t>20</a:t>
                      </a:r>
                    </a:p>
                  </a:txBody>
                  <a:tcPr/>
                </a:tc>
                <a:tc>
                  <a:txBody>
                    <a:bodyPr/>
                    <a:lstStyle/>
                    <a:p>
                      <a:r>
                        <a:rPr lang="en-US" dirty="0"/>
                        <a:t>22.5</a:t>
                      </a:r>
                    </a:p>
                  </a:txBody>
                  <a:tcPr/>
                </a:tc>
                <a:tc>
                  <a:txBody>
                    <a:bodyPr/>
                    <a:lstStyle/>
                    <a:p>
                      <a:r>
                        <a:rPr lang="en-US" dirty="0"/>
                        <a:t>2.5</a:t>
                      </a:r>
                    </a:p>
                  </a:txBody>
                  <a:tcPr/>
                </a:tc>
                <a:extLst>
                  <a:ext uri="{0D108BD9-81ED-4DB2-BD59-A6C34878D82A}">
                    <a16:rowId xmlns:a16="http://schemas.microsoft.com/office/drawing/2014/main" val="746391850"/>
                  </a:ext>
                </a:extLst>
              </a:tr>
              <a:tr h="0">
                <a:tc>
                  <a:txBody>
                    <a:bodyPr/>
                    <a:lstStyle/>
                    <a:p>
                      <a:r>
                        <a:rPr lang="en-US" dirty="0"/>
                        <a:t>26</a:t>
                      </a:r>
                    </a:p>
                  </a:txBody>
                  <a:tcPr/>
                </a:tc>
                <a:tc>
                  <a:txBody>
                    <a:bodyPr/>
                    <a:lstStyle/>
                    <a:p>
                      <a:r>
                        <a:rPr lang="en-US" dirty="0"/>
                        <a:t>19</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228917359"/>
                  </a:ext>
                </a:extLst>
              </a:tr>
            </a:tbl>
          </a:graphicData>
        </a:graphic>
      </p:graphicFrame>
      <p:graphicFrame>
        <p:nvGraphicFramePr>
          <p:cNvPr id="9" name="Chart 8">
            <a:extLst>
              <a:ext uri="{FF2B5EF4-FFF2-40B4-BE49-F238E27FC236}">
                <a16:creationId xmlns:a16="http://schemas.microsoft.com/office/drawing/2014/main" id="{A9F8A817-CD5B-3549-A279-E8B95C42F9D1}"/>
              </a:ext>
            </a:extLst>
          </p:cNvPr>
          <p:cNvGraphicFramePr/>
          <p:nvPr>
            <p:extLst>
              <p:ext uri="{D42A27DB-BD31-4B8C-83A1-F6EECF244321}">
                <p14:modId xmlns:p14="http://schemas.microsoft.com/office/powerpoint/2010/main" val="2034766034"/>
              </p:ext>
            </p:extLst>
          </p:nvPr>
        </p:nvGraphicFramePr>
        <p:xfrm>
          <a:off x="6888020" y="775855"/>
          <a:ext cx="4749797" cy="5458690"/>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25654095-7830-1749-B241-F341E80E7664}"/>
              </a:ext>
            </a:extLst>
          </p:cNvPr>
          <p:cNvSpPr/>
          <p:nvPr/>
        </p:nvSpPr>
        <p:spPr>
          <a:xfrm>
            <a:off x="880060" y="1150326"/>
            <a:ext cx="4356957" cy="1477328"/>
          </a:xfrm>
          <a:prstGeom prst="rect">
            <a:avLst/>
          </a:prstGeom>
        </p:spPr>
        <p:txBody>
          <a:bodyPr wrap="square">
            <a:spAutoFit/>
          </a:bodyPr>
          <a:lstStyle/>
          <a:p>
            <a:r>
              <a:rPr lang="en-US" b="1" dirty="0"/>
              <a:t>Prediction function </a:t>
            </a:r>
            <a:r>
              <a:rPr lang="en-US" b="1" dirty="0">
                <a:sym typeface="Wingdings" pitchFamily="2" charset="2"/>
              </a:rPr>
              <a:t></a:t>
            </a:r>
            <a:r>
              <a:rPr lang="en-US" b="1" dirty="0"/>
              <a:t> Y’ = </a:t>
            </a:r>
            <a:r>
              <a:rPr lang="en-US" b="1" dirty="0" err="1"/>
              <a:t>kX</a:t>
            </a:r>
            <a:r>
              <a:rPr lang="en-US" b="1" dirty="0"/>
              <a:t> </a:t>
            </a:r>
          </a:p>
          <a:p>
            <a:r>
              <a:rPr lang="en-US" b="1" dirty="0"/>
              <a:t>X </a:t>
            </a:r>
            <a:r>
              <a:rPr lang="en-US" b="1" dirty="0">
                <a:sym typeface="Wingdings" pitchFamily="2" charset="2"/>
              </a:rPr>
              <a:t></a:t>
            </a:r>
            <a:r>
              <a:rPr lang="en-US" b="1" dirty="0"/>
              <a:t> Length ,Y </a:t>
            </a:r>
            <a:r>
              <a:rPr lang="en-US" b="1" dirty="0">
                <a:sym typeface="Wingdings" pitchFamily="2" charset="2"/>
              </a:rPr>
              <a:t> Height</a:t>
            </a:r>
          </a:p>
          <a:p>
            <a:endParaRPr lang="en-US" b="1" dirty="0">
              <a:sym typeface="Wingdings" pitchFamily="2" charset="2"/>
            </a:endParaRPr>
          </a:p>
          <a:p>
            <a:r>
              <a:rPr lang="en-US" b="1" dirty="0">
                <a:solidFill>
                  <a:schemeClr val="accent5"/>
                </a:solidFill>
                <a:sym typeface="Wingdings" pitchFamily="2" charset="2"/>
              </a:rPr>
              <a:t>Delta (k) = E/X = 0.4</a:t>
            </a:r>
          </a:p>
          <a:p>
            <a:r>
              <a:rPr lang="en-US" b="1" dirty="0">
                <a:solidFill>
                  <a:schemeClr val="accent5"/>
                </a:solidFill>
                <a:sym typeface="Wingdings" pitchFamily="2" charset="2"/>
              </a:rPr>
              <a:t>k = k + delta (k) =  0. 5 + 0.4 = 0.9</a:t>
            </a:r>
            <a:endParaRPr lang="en-US" dirty="0">
              <a:solidFill>
                <a:schemeClr val="accent5"/>
              </a:solidFill>
            </a:endParaRPr>
          </a:p>
        </p:txBody>
      </p:sp>
      <p:cxnSp>
        <p:nvCxnSpPr>
          <p:cNvPr id="5" name="Straight Arrow Connector 4">
            <a:extLst>
              <a:ext uri="{FF2B5EF4-FFF2-40B4-BE49-F238E27FC236}">
                <a16:creationId xmlns:a16="http://schemas.microsoft.com/office/drawing/2014/main" id="{E194BC6D-DFDF-EB45-B515-653B1A0FF09C}"/>
              </a:ext>
            </a:extLst>
          </p:cNvPr>
          <p:cNvCxnSpPr>
            <a:cxnSpLocks/>
          </p:cNvCxnSpPr>
          <p:nvPr/>
        </p:nvCxnSpPr>
        <p:spPr>
          <a:xfrm flipH="1" flipV="1">
            <a:off x="9958010" y="3990109"/>
            <a:ext cx="599154" cy="1185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B127F5D-3FB5-9A49-A316-04374C8CFC82}"/>
              </a:ext>
            </a:extLst>
          </p:cNvPr>
          <p:cNvCxnSpPr>
            <a:cxnSpLocks/>
          </p:cNvCxnSpPr>
          <p:nvPr/>
        </p:nvCxnSpPr>
        <p:spPr>
          <a:xfrm flipH="1">
            <a:off x="10913974" y="1371600"/>
            <a:ext cx="294353" cy="517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
            <a:extLst>
              <a:ext uri="{FF2B5EF4-FFF2-40B4-BE49-F238E27FC236}">
                <a16:creationId xmlns:a16="http://schemas.microsoft.com/office/drawing/2014/main" id="{CF231F83-E48B-6641-A6BE-A7EC3F990FFD}"/>
              </a:ext>
            </a:extLst>
          </p:cNvPr>
          <p:cNvSpPr txBox="1"/>
          <p:nvPr/>
        </p:nvSpPr>
        <p:spPr>
          <a:xfrm>
            <a:off x="5645727" y="3260281"/>
            <a:ext cx="900545" cy="337438"/>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600" dirty="0"/>
              <a:t>Cat</a:t>
            </a:r>
          </a:p>
        </p:txBody>
      </p:sp>
      <p:cxnSp>
        <p:nvCxnSpPr>
          <p:cNvPr id="19" name="Straight Connector 18">
            <a:extLst>
              <a:ext uri="{FF2B5EF4-FFF2-40B4-BE49-F238E27FC236}">
                <a16:creationId xmlns:a16="http://schemas.microsoft.com/office/drawing/2014/main" id="{675BE53E-20C5-B940-B854-4F016C79253C}"/>
              </a:ext>
            </a:extLst>
          </p:cNvPr>
          <p:cNvCxnSpPr>
            <a:cxnSpLocks/>
          </p:cNvCxnSpPr>
          <p:nvPr/>
        </p:nvCxnSpPr>
        <p:spPr>
          <a:xfrm flipV="1">
            <a:off x="7852667" y="1759527"/>
            <a:ext cx="2704497" cy="3408220"/>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TextBox 1">
            <a:extLst>
              <a:ext uri="{FF2B5EF4-FFF2-40B4-BE49-F238E27FC236}">
                <a16:creationId xmlns:a16="http://schemas.microsoft.com/office/drawing/2014/main" id="{48D98350-3B45-0E42-9E5C-CEB216AFE796}"/>
              </a:ext>
            </a:extLst>
          </p:cNvPr>
          <p:cNvSpPr txBox="1"/>
          <p:nvPr/>
        </p:nvSpPr>
        <p:spPr>
          <a:xfrm>
            <a:off x="10557164" y="3990109"/>
            <a:ext cx="1070211" cy="367215"/>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600" dirty="0"/>
              <a:t>Small dog</a:t>
            </a:r>
          </a:p>
        </p:txBody>
      </p:sp>
    </p:spTree>
    <p:extLst>
      <p:ext uri="{BB962C8B-B14F-4D97-AF65-F5344CB8AC3E}">
        <p14:creationId xmlns:p14="http://schemas.microsoft.com/office/powerpoint/2010/main" val="25262430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Learning rate</a:t>
            </a:r>
          </a:p>
        </p:txBody>
      </p:sp>
      <p:sp>
        <p:nvSpPr>
          <p:cNvPr id="10" name="Rectangle 9">
            <a:extLst>
              <a:ext uri="{FF2B5EF4-FFF2-40B4-BE49-F238E27FC236}">
                <a16:creationId xmlns:a16="http://schemas.microsoft.com/office/drawing/2014/main" id="{25654095-7830-1749-B241-F341E80E7664}"/>
              </a:ext>
            </a:extLst>
          </p:cNvPr>
          <p:cNvSpPr/>
          <p:nvPr/>
        </p:nvSpPr>
        <p:spPr>
          <a:xfrm>
            <a:off x="880060" y="1746075"/>
            <a:ext cx="8363953" cy="1754326"/>
          </a:xfrm>
          <a:prstGeom prst="rect">
            <a:avLst/>
          </a:prstGeom>
        </p:spPr>
        <p:txBody>
          <a:bodyPr wrap="square">
            <a:spAutoFit/>
          </a:bodyPr>
          <a:lstStyle/>
          <a:p>
            <a:pPr algn="ctr"/>
            <a:r>
              <a:rPr lang="en-US" b="1" dirty="0">
                <a:solidFill>
                  <a:srgbClr val="FF0000"/>
                </a:solidFill>
                <a:sym typeface="Wingdings" pitchFamily="2" charset="2"/>
              </a:rPr>
              <a:t>L  Learning rate. It governs how the adjustable parameter(s) should be updated</a:t>
            </a:r>
          </a:p>
          <a:p>
            <a:pPr algn="ctr"/>
            <a:endParaRPr lang="en-US" b="1" dirty="0">
              <a:solidFill>
                <a:srgbClr val="FF0000"/>
              </a:solidFill>
              <a:sym typeface="Wingdings" pitchFamily="2" charset="2"/>
            </a:endParaRPr>
          </a:p>
          <a:p>
            <a:pPr algn="ctr"/>
            <a:r>
              <a:rPr lang="en-US" b="1" dirty="0">
                <a:solidFill>
                  <a:schemeClr val="accent5"/>
                </a:solidFill>
                <a:sym typeface="Wingdings" pitchFamily="2" charset="2"/>
              </a:rPr>
              <a:t>Delta (k) = </a:t>
            </a:r>
            <a:r>
              <a:rPr lang="en-US" b="1" dirty="0">
                <a:solidFill>
                  <a:srgbClr val="FF0000"/>
                </a:solidFill>
                <a:sym typeface="Wingdings" pitchFamily="2" charset="2"/>
              </a:rPr>
              <a:t>L</a:t>
            </a:r>
            <a:r>
              <a:rPr lang="en-US" b="1" dirty="0">
                <a:solidFill>
                  <a:schemeClr val="accent5"/>
                </a:solidFill>
                <a:sym typeface="Wingdings" pitchFamily="2" charset="2"/>
              </a:rPr>
              <a:t>(E/X) </a:t>
            </a:r>
          </a:p>
          <a:p>
            <a:pPr algn="ctr"/>
            <a:endParaRPr lang="en-US" b="1" dirty="0">
              <a:solidFill>
                <a:srgbClr val="FF0000"/>
              </a:solidFill>
              <a:sym typeface="Wingdings" pitchFamily="2" charset="2"/>
            </a:endParaRPr>
          </a:p>
          <a:p>
            <a:pPr algn="ctr"/>
            <a:r>
              <a:rPr lang="en-US" b="1" dirty="0">
                <a:solidFill>
                  <a:schemeClr val="accent5"/>
                </a:solidFill>
                <a:sym typeface="Wingdings" pitchFamily="2" charset="2"/>
              </a:rPr>
              <a:t>K = k +Delta(k) </a:t>
            </a:r>
          </a:p>
          <a:p>
            <a:pPr algn="ctr"/>
            <a:r>
              <a:rPr lang="en-US" b="1" dirty="0">
                <a:solidFill>
                  <a:schemeClr val="accent5"/>
                </a:solidFill>
                <a:sym typeface="Wingdings" pitchFamily="2" charset="2"/>
              </a:rPr>
              <a:t> </a:t>
            </a:r>
            <a:endParaRPr lang="en-US" dirty="0">
              <a:solidFill>
                <a:schemeClr val="accent5"/>
              </a:solidFill>
            </a:endParaRPr>
          </a:p>
        </p:txBody>
      </p:sp>
    </p:spTree>
    <p:extLst>
      <p:ext uri="{BB962C8B-B14F-4D97-AF65-F5344CB8AC3E}">
        <p14:creationId xmlns:p14="http://schemas.microsoft.com/office/powerpoint/2010/main" val="2927575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What we Just learnt</a:t>
            </a:r>
          </a:p>
        </p:txBody>
      </p:sp>
      <p:sp>
        <p:nvSpPr>
          <p:cNvPr id="3" name="TextBox 2">
            <a:extLst>
              <a:ext uri="{FF2B5EF4-FFF2-40B4-BE49-F238E27FC236}">
                <a16:creationId xmlns:a16="http://schemas.microsoft.com/office/drawing/2014/main" id="{A29F29F4-812E-1149-856B-38E5A9082B3C}"/>
              </a:ext>
            </a:extLst>
          </p:cNvPr>
          <p:cNvSpPr txBox="1"/>
          <p:nvPr/>
        </p:nvSpPr>
        <p:spPr>
          <a:xfrm>
            <a:off x="2057400" y="1314450"/>
            <a:ext cx="7700963" cy="646331"/>
          </a:xfrm>
          <a:prstGeom prst="rect">
            <a:avLst/>
          </a:prstGeom>
          <a:noFill/>
        </p:spPr>
        <p:txBody>
          <a:bodyPr wrap="square" rtlCol="0">
            <a:spAutoFit/>
          </a:bodyPr>
          <a:lstStyle/>
          <a:p>
            <a:pPr marL="285750" indent="-285750">
              <a:buFont typeface="Arial" panose="020B0604020202020204" pitchFamily="34" charset="0"/>
              <a:buChar char="•"/>
            </a:pPr>
            <a:r>
              <a:rPr lang="en-US" dirty="0"/>
              <a:t>Delta(k) = E/x. Output error can be used to calculate the change to be done in adjustable parameter(s). </a:t>
            </a:r>
          </a:p>
        </p:txBody>
      </p:sp>
      <p:sp>
        <p:nvSpPr>
          <p:cNvPr id="10" name="TextBox 9">
            <a:extLst>
              <a:ext uri="{FF2B5EF4-FFF2-40B4-BE49-F238E27FC236}">
                <a16:creationId xmlns:a16="http://schemas.microsoft.com/office/drawing/2014/main" id="{C7CC8C52-64C9-854A-B5BA-AF76D4E81EAB}"/>
              </a:ext>
            </a:extLst>
          </p:cNvPr>
          <p:cNvSpPr txBox="1"/>
          <p:nvPr/>
        </p:nvSpPr>
        <p:spPr>
          <a:xfrm>
            <a:off x="2095499" y="1981204"/>
            <a:ext cx="7700963" cy="646331"/>
          </a:xfrm>
          <a:prstGeom prst="rect">
            <a:avLst/>
          </a:prstGeom>
          <a:noFill/>
        </p:spPr>
        <p:txBody>
          <a:bodyPr wrap="square" rtlCol="0">
            <a:spAutoFit/>
          </a:bodyPr>
          <a:lstStyle/>
          <a:p>
            <a:pPr marL="285750" indent="-285750">
              <a:buFont typeface="Arial" panose="020B0604020202020204" pitchFamily="34" charset="0"/>
              <a:buChar char="•"/>
            </a:pPr>
            <a:r>
              <a:rPr lang="en-US" dirty="0"/>
              <a:t>Updates to the adjustable parameter(s) should be regulated with a Learning rate. </a:t>
            </a:r>
          </a:p>
        </p:txBody>
      </p:sp>
    </p:spTree>
    <p:extLst>
      <p:ext uri="{BB962C8B-B14F-4D97-AF65-F5344CB8AC3E}">
        <p14:creationId xmlns:p14="http://schemas.microsoft.com/office/powerpoint/2010/main" val="37246483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Neurons, The brain machine</a:t>
            </a:r>
          </a:p>
        </p:txBody>
      </p:sp>
      <p:pic>
        <p:nvPicPr>
          <p:cNvPr id="4" name="Picture 3">
            <a:extLst>
              <a:ext uri="{FF2B5EF4-FFF2-40B4-BE49-F238E27FC236}">
                <a16:creationId xmlns:a16="http://schemas.microsoft.com/office/drawing/2014/main" id="{AB1704F4-8847-4B45-A78E-04735335E7B1}"/>
              </a:ext>
            </a:extLst>
          </p:cNvPr>
          <p:cNvPicPr>
            <a:picLocks noChangeAspect="1"/>
          </p:cNvPicPr>
          <p:nvPr/>
        </p:nvPicPr>
        <p:blipFill>
          <a:blip r:embed="rId3"/>
          <a:stretch>
            <a:fillRect/>
          </a:stretch>
        </p:blipFill>
        <p:spPr>
          <a:xfrm>
            <a:off x="1889990" y="1591251"/>
            <a:ext cx="8130852" cy="3964422"/>
          </a:xfrm>
          <a:prstGeom prst="rect">
            <a:avLst/>
          </a:prstGeom>
        </p:spPr>
      </p:pic>
    </p:spTree>
    <p:extLst>
      <p:ext uri="{BB962C8B-B14F-4D97-AF65-F5344CB8AC3E}">
        <p14:creationId xmlns:p14="http://schemas.microsoft.com/office/powerpoint/2010/main" val="2212674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Building a neuron</a:t>
            </a:r>
          </a:p>
        </p:txBody>
      </p:sp>
      <p:sp>
        <p:nvSpPr>
          <p:cNvPr id="3" name="Oval 2">
            <a:extLst>
              <a:ext uri="{FF2B5EF4-FFF2-40B4-BE49-F238E27FC236}">
                <a16:creationId xmlns:a16="http://schemas.microsoft.com/office/drawing/2014/main" id="{6C232929-3B87-1E40-BDF8-B1C104C7891D}"/>
              </a:ext>
            </a:extLst>
          </p:cNvPr>
          <p:cNvSpPr/>
          <p:nvPr/>
        </p:nvSpPr>
        <p:spPr>
          <a:xfrm>
            <a:off x="4668975" y="2576945"/>
            <a:ext cx="2258291" cy="216131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BE2A8E96-CF47-A84F-8410-B8FB180BE355}"/>
              </a:ext>
            </a:extLst>
          </p:cNvPr>
          <p:cNvCxnSpPr>
            <a:cxnSpLocks/>
          </p:cNvCxnSpPr>
          <p:nvPr/>
        </p:nvCxnSpPr>
        <p:spPr>
          <a:xfrm>
            <a:off x="3504307" y="2234448"/>
            <a:ext cx="1565557" cy="610826"/>
          </a:xfrm>
          <a:prstGeom prst="line">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D944A82-0D75-B64C-B665-1ADA51D42906}"/>
              </a:ext>
            </a:extLst>
          </p:cNvPr>
          <p:cNvCxnSpPr>
            <a:cxnSpLocks/>
            <a:endCxn id="3" idx="2"/>
          </p:cNvCxnSpPr>
          <p:nvPr/>
        </p:nvCxnSpPr>
        <p:spPr>
          <a:xfrm>
            <a:off x="3394364" y="3657600"/>
            <a:ext cx="1274611" cy="0"/>
          </a:xfrm>
          <a:prstGeom prst="line">
            <a:avLst/>
          </a:prstGeom>
          <a:ln w="28575">
            <a:headEnd w="med" len="sm"/>
            <a:tailEnd type="triangl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55A7F08-9ED3-6F48-B7B5-74A97226BA4C}"/>
              </a:ext>
            </a:extLst>
          </p:cNvPr>
          <p:cNvCxnSpPr>
            <a:cxnSpLocks/>
            <a:endCxn id="3" idx="3"/>
          </p:cNvCxnSpPr>
          <p:nvPr/>
        </p:nvCxnSpPr>
        <p:spPr>
          <a:xfrm flipV="1">
            <a:off x="3394364" y="4421738"/>
            <a:ext cx="1605330" cy="316517"/>
          </a:xfrm>
          <a:prstGeom prst="line">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65B303E-2B0E-F14B-8386-6BE837801CF0}"/>
              </a:ext>
            </a:extLst>
          </p:cNvPr>
          <p:cNvCxnSpPr/>
          <p:nvPr/>
        </p:nvCxnSpPr>
        <p:spPr>
          <a:xfrm>
            <a:off x="6927266" y="3657600"/>
            <a:ext cx="134389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FD3163F-7C14-A644-AE5E-1A9354B9BBF6}"/>
              </a:ext>
            </a:extLst>
          </p:cNvPr>
          <p:cNvSpPr txBox="1"/>
          <p:nvPr/>
        </p:nvSpPr>
        <p:spPr>
          <a:xfrm>
            <a:off x="3103235" y="2021459"/>
            <a:ext cx="401072" cy="369332"/>
          </a:xfrm>
          <a:prstGeom prst="rect">
            <a:avLst/>
          </a:prstGeom>
          <a:noFill/>
        </p:spPr>
        <p:txBody>
          <a:bodyPr wrap="none" rtlCol="0">
            <a:spAutoFit/>
          </a:bodyPr>
          <a:lstStyle/>
          <a:p>
            <a:r>
              <a:rPr lang="en-US" dirty="0"/>
              <a:t>x1</a:t>
            </a:r>
          </a:p>
        </p:txBody>
      </p:sp>
      <p:sp>
        <p:nvSpPr>
          <p:cNvPr id="19" name="TextBox 18">
            <a:extLst>
              <a:ext uri="{FF2B5EF4-FFF2-40B4-BE49-F238E27FC236}">
                <a16:creationId xmlns:a16="http://schemas.microsoft.com/office/drawing/2014/main" id="{7471CCFA-8216-3644-83A3-B6F3F6E7B095}"/>
              </a:ext>
            </a:extLst>
          </p:cNvPr>
          <p:cNvSpPr txBox="1"/>
          <p:nvPr/>
        </p:nvSpPr>
        <p:spPr>
          <a:xfrm>
            <a:off x="2924005" y="3472934"/>
            <a:ext cx="401072" cy="369332"/>
          </a:xfrm>
          <a:prstGeom prst="rect">
            <a:avLst/>
          </a:prstGeom>
          <a:noFill/>
        </p:spPr>
        <p:txBody>
          <a:bodyPr wrap="none" rtlCol="0">
            <a:spAutoFit/>
          </a:bodyPr>
          <a:lstStyle/>
          <a:p>
            <a:r>
              <a:rPr lang="en-US" dirty="0"/>
              <a:t>x2</a:t>
            </a:r>
          </a:p>
        </p:txBody>
      </p:sp>
      <p:sp>
        <p:nvSpPr>
          <p:cNvPr id="20" name="TextBox 19">
            <a:extLst>
              <a:ext uri="{FF2B5EF4-FFF2-40B4-BE49-F238E27FC236}">
                <a16:creationId xmlns:a16="http://schemas.microsoft.com/office/drawing/2014/main" id="{B91931D0-7B55-EF47-9B1F-41639523F0BE}"/>
              </a:ext>
            </a:extLst>
          </p:cNvPr>
          <p:cNvSpPr txBox="1"/>
          <p:nvPr/>
        </p:nvSpPr>
        <p:spPr>
          <a:xfrm>
            <a:off x="3020985" y="4581296"/>
            <a:ext cx="401072" cy="369332"/>
          </a:xfrm>
          <a:prstGeom prst="rect">
            <a:avLst/>
          </a:prstGeom>
          <a:noFill/>
        </p:spPr>
        <p:txBody>
          <a:bodyPr wrap="none" rtlCol="0">
            <a:spAutoFit/>
          </a:bodyPr>
          <a:lstStyle/>
          <a:p>
            <a:r>
              <a:rPr lang="en-US" dirty="0"/>
              <a:t>x3</a:t>
            </a:r>
          </a:p>
        </p:txBody>
      </p:sp>
      <p:sp>
        <p:nvSpPr>
          <p:cNvPr id="21" name="TextBox 20">
            <a:extLst>
              <a:ext uri="{FF2B5EF4-FFF2-40B4-BE49-F238E27FC236}">
                <a16:creationId xmlns:a16="http://schemas.microsoft.com/office/drawing/2014/main" id="{510612E8-4584-CD4C-BF5F-D9AAFC729848}"/>
              </a:ext>
            </a:extLst>
          </p:cNvPr>
          <p:cNvSpPr txBox="1"/>
          <p:nvPr/>
        </p:nvSpPr>
        <p:spPr>
          <a:xfrm>
            <a:off x="4086916" y="2173859"/>
            <a:ext cx="466794" cy="369332"/>
          </a:xfrm>
          <a:prstGeom prst="rect">
            <a:avLst/>
          </a:prstGeom>
          <a:noFill/>
        </p:spPr>
        <p:txBody>
          <a:bodyPr wrap="none" rtlCol="0">
            <a:spAutoFit/>
          </a:bodyPr>
          <a:lstStyle/>
          <a:p>
            <a:r>
              <a:rPr lang="en-US" dirty="0"/>
              <a:t>w1</a:t>
            </a:r>
          </a:p>
        </p:txBody>
      </p:sp>
      <p:sp>
        <p:nvSpPr>
          <p:cNvPr id="22" name="TextBox 21">
            <a:extLst>
              <a:ext uri="{FF2B5EF4-FFF2-40B4-BE49-F238E27FC236}">
                <a16:creationId xmlns:a16="http://schemas.microsoft.com/office/drawing/2014/main" id="{14ECB720-0FCB-E54C-96C9-E66DEEE1D5FF}"/>
              </a:ext>
            </a:extLst>
          </p:cNvPr>
          <p:cNvSpPr txBox="1"/>
          <p:nvPr/>
        </p:nvSpPr>
        <p:spPr>
          <a:xfrm>
            <a:off x="3865241" y="3323798"/>
            <a:ext cx="466794" cy="369332"/>
          </a:xfrm>
          <a:prstGeom prst="rect">
            <a:avLst/>
          </a:prstGeom>
          <a:noFill/>
        </p:spPr>
        <p:txBody>
          <a:bodyPr wrap="none" rtlCol="0">
            <a:spAutoFit/>
          </a:bodyPr>
          <a:lstStyle/>
          <a:p>
            <a:r>
              <a:rPr lang="en-US" dirty="0"/>
              <a:t>w2</a:t>
            </a:r>
          </a:p>
        </p:txBody>
      </p:sp>
      <p:sp>
        <p:nvSpPr>
          <p:cNvPr id="23" name="TextBox 22">
            <a:extLst>
              <a:ext uri="{FF2B5EF4-FFF2-40B4-BE49-F238E27FC236}">
                <a16:creationId xmlns:a16="http://schemas.microsoft.com/office/drawing/2014/main" id="{3812B489-F145-FA45-9CFB-7A60B646B78D}"/>
              </a:ext>
            </a:extLst>
          </p:cNvPr>
          <p:cNvSpPr txBox="1"/>
          <p:nvPr/>
        </p:nvSpPr>
        <p:spPr>
          <a:xfrm>
            <a:off x="4003786" y="4265908"/>
            <a:ext cx="466794" cy="369332"/>
          </a:xfrm>
          <a:prstGeom prst="rect">
            <a:avLst/>
          </a:prstGeom>
          <a:noFill/>
        </p:spPr>
        <p:txBody>
          <a:bodyPr wrap="none" rtlCol="0">
            <a:spAutoFit/>
          </a:bodyPr>
          <a:lstStyle/>
          <a:p>
            <a:r>
              <a:rPr lang="en-US" dirty="0"/>
              <a:t>w3</a:t>
            </a:r>
          </a:p>
        </p:txBody>
      </p:sp>
      <p:cxnSp>
        <p:nvCxnSpPr>
          <p:cNvPr id="25" name="Straight Arrow Connector 24">
            <a:extLst>
              <a:ext uri="{FF2B5EF4-FFF2-40B4-BE49-F238E27FC236}">
                <a16:creationId xmlns:a16="http://schemas.microsoft.com/office/drawing/2014/main" id="{AC93B1AC-D85E-1044-BB39-F773EB663ECD}"/>
              </a:ext>
            </a:extLst>
          </p:cNvPr>
          <p:cNvCxnSpPr>
            <a:cxnSpLocks/>
          </p:cNvCxnSpPr>
          <p:nvPr/>
        </p:nvCxnSpPr>
        <p:spPr>
          <a:xfrm flipH="1">
            <a:off x="4470580" y="1546132"/>
            <a:ext cx="886691" cy="682677"/>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03BA5EEB-9119-0441-B97D-2CE798DE8939}"/>
              </a:ext>
            </a:extLst>
          </p:cNvPr>
          <p:cNvSpPr txBox="1"/>
          <p:nvPr/>
        </p:nvSpPr>
        <p:spPr>
          <a:xfrm>
            <a:off x="5069864" y="1232473"/>
            <a:ext cx="1857402" cy="369332"/>
          </a:xfrm>
          <a:prstGeom prst="rect">
            <a:avLst/>
          </a:prstGeom>
          <a:noFill/>
        </p:spPr>
        <p:txBody>
          <a:bodyPr wrap="square" rtlCol="0">
            <a:spAutoFit/>
          </a:bodyPr>
          <a:lstStyle/>
          <a:p>
            <a:r>
              <a:rPr lang="en-US" b="1" dirty="0"/>
              <a:t>Weight</a:t>
            </a:r>
          </a:p>
        </p:txBody>
      </p:sp>
      <p:cxnSp>
        <p:nvCxnSpPr>
          <p:cNvPr id="28" name="Straight Arrow Connector 27">
            <a:extLst>
              <a:ext uri="{FF2B5EF4-FFF2-40B4-BE49-F238E27FC236}">
                <a16:creationId xmlns:a16="http://schemas.microsoft.com/office/drawing/2014/main" id="{AAF14363-593F-A841-96B8-2DE26E760A0F}"/>
              </a:ext>
            </a:extLst>
          </p:cNvPr>
          <p:cNvCxnSpPr>
            <a:cxnSpLocks/>
            <a:endCxn id="18" idx="1"/>
          </p:cNvCxnSpPr>
          <p:nvPr/>
        </p:nvCxnSpPr>
        <p:spPr>
          <a:xfrm>
            <a:off x="1987942" y="2085879"/>
            <a:ext cx="1115293" cy="120246"/>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3DFCDAE1-1356-2648-AD90-8E3D836C4CB6}"/>
              </a:ext>
            </a:extLst>
          </p:cNvPr>
          <p:cNvSpPr txBox="1"/>
          <p:nvPr/>
        </p:nvSpPr>
        <p:spPr>
          <a:xfrm>
            <a:off x="1713360" y="1694848"/>
            <a:ext cx="1857402" cy="369332"/>
          </a:xfrm>
          <a:prstGeom prst="rect">
            <a:avLst/>
          </a:prstGeom>
          <a:noFill/>
        </p:spPr>
        <p:txBody>
          <a:bodyPr wrap="square" rtlCol="0">
            <a:spAutoFit/>
          </a:bodyPr>
          <a:lstStyle/>
          <a:p>
            <a:r>
              <a:rPr lang="en-US" b="1" dirty="0"/>
              <a:t>Input</a:t>
            </a:r>
          </a:p>
        </p:txBody>
      </p:sp>
      <p:cxnSp>
        <p:nvCxnSpPr>
          <p:cNvPr id="31" name="Straight Arrow Connector 30">
            <a:extLst>
              <a:ext uri="{FF2B5EF4-FFF2-40B4-BE49-F238E27FC236}">
                <a16:creationId xmlns:a16="http://schemas.microsoft.com/office/drawing/2014/main" id="{38F57E0C-FDDF-8742-9F9C-ECE6C6F10748}"/>
              </a:ext>
            </a:extLst>
          </p:cNvPr>
          <p:cNvCxnSpPr>
            <a:cxnSpLocks/>
            <a:endCxn id="19" idx="1"/>
          </p:cNvCxnSpPr>
          <p:nvPr/>
        </p:nvCxnSpPr>
        <p:spPr>
          <a:xfrm>
            <a:off x="1987942" y="2081826"/>
            <a:ext cx="936063" cy="1575774"/>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ED3AB1FB-B3E2-FC44-8D8B-B5C49C4BB3CF}"/>
              </a:ext>
            </a:extLst>
          </p:cNvPr>
          <p:cNvCxnSpPr>
            <a:cxnSpLocks/>
            <a:endCxn id="20" idx="1"/>
          </p:cNvCxnSpPr>
          <p:nvPr/>
        </p:nvCxnSpPr>
        <p:spPr>
          <a:xfrm>
            <a:off x="1987153" y="2064180"/>
            <a:ext cx="1033832" cy="2701782"/>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0800C51-6781-2144-A7BF-FFE5C38C3EDE}"/>
              </a:ext>
            </a:extLst>
          </p:cNvPr>
          <p:cNvCxnSpPr>
            <a:cxnSpLocks/>
            <a:endCxn id="22" idx="0"/>
          </p:cNvCxnSpPr>
          <p:nvPr/>
        </p:nvCxnSpPr>
        <p:spPr>
          <a:xfrm flipH="1">
            <a:off x="4098638" y="1601498"/>
            <a:ext cx="1275854" cy="172230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29B5DB7E-AF40-8A4C-9F1C-12C4F9A81F0C}"/>
              </a:ext>
            </a:extLst>
          </p:cNvPr>
          <p:cNvCxnSpPr>
            <a:cxnSpLocks/>
            <a:endCxn id="23" idx="0"/>
          </p:cNvCxnSpPr>
          <p:nvPr/>
        </p:nvCxnSpPr>
        <p:spPr>
          <a:xfrm flipH="1">
            <a:off x="4237183" y="1540493"/>
            <a:ext cx="1169621" cy="2725415"/>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pic>
        <p:nvPicPr>
          <p:cNvPr id="43" name="Picture 42">
            <a:extLst>
              <a:ext uri="{FF2B5EF4-FFF2-40B4-BE49-F238E27FC236}">
                <a16:creationId xmlns:a16="http://schemas.microsoft.com/office/drawing/2014/main" id="{90326B72-179D-9E40-8D97-9BBD577DFE0F}"/>
              </a:ext>
            </a:extLst>
          </p:cNvPr>
          <p:cNvPicPr>
            <a:picLocks noChangeAspect="1"/>
          </p:cNvPicPr>
          <p:nvPr/>
        </p:nvPicPr>
        <p:blipFill>
          <a:blip r:embed="rId3"/>
          <a:stretch>
            <a:fillRect/>
          </a:stretch>
        </p:blipFill>
        <p:spPr>
          <a:xfrm flipV="1">
            <a:off x="5462223" y="3716774"/>
            <a:ext cx="198395" cy="247994"/>
          </a:xfrm>
          <a:prstGeom prst="rect">
            <a:avLst/>
          </a:prstGeom>
        </p:spPr>
      </p:pic>
      <p:sp>
        <p:nvSpPr>
          <p:cNvPr id="44" name="TextBox 43">
            <a:extLst>
              <a:ext uri="{FF2B5EF4-FFF2-40B4-BE49-F238E27FC236}">
                <a16:creationId xmlns:a16="http://schemas.microsoft.com/office/drawing/2014/main" id="{0A1607E2-7CE8-914C-81A9-D94F6C366754}"/>
              </a:ext>
            </a:extLst>
          </p:cNvPr>
          <p:cNvSpPr txBox="1"/>
          <p:nvPr/>
        </p:nvSpPr>
        <p:spPr>
          <a:xfrm>
            <a:off x="5631358" y="3642453"/>
            <a:ext cx="765367" cy="369332"/>
          </a:xfrm>
          <a:prstGeom prst="rect">
            <a:avLst/>
          </a:prstGeom>
          <a:noFill/>
        </p:spPr>
        <p:txBody>
          <a:bodyPr wrap="square" rtlCol="0">
            <a:spAutoFit/>
          </a:bodyPr>
          <a:lstStyle/>
          <a:p>
            <a:r>
              <a:rPr lang="en-US" b="1" dirty="0" err="1"/>
              <a:t>wx</a:t>
            </a:r>
            <a:endParaRPr lang="en-US" b="1" dirty="0"/>
          </a:p>
        </p:txBody>
      </p:sp>
      <p:cxnSp>
        <p:nvCxnSpPr>
          <p:cNvPr id="46" name="Straight Arrow Connector 45">
            <a:extLst>
              <a:ext uri="{FF2B5EF4-FFF2-40B4-BE49-F238E27FC236}">
                <a16:creationId xmlns:a16="http://schemas.microsoft.com/office/drawing/2014/main" id="{8E9D5743-0D73-D04A-A329-8CA7F4DDD987}"/>
              </a:ext>
            </a:extLst>
          </p:cNvPr>
          <p:cNvCxnSpPr/>
          <p:nvPr/>
        </p:nvCxnSpPr>
        <p:spPr>
          <a:xfrm flipV="1">
            <a:off x="5660618" y="4011785"/>
            <a:ext cx="102873" cy="1571597"/>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E47F3910-116D-1D41-BBD3-5638F26FB6C8}"/>
              </a:ext>
            </a:extLst>
          </p:cNvPr>
          <p:cNvSpPr txBox="1"/>
          <p:nvPr/>
        </p:nvSpPr>
        <p:spPr>
          <a:xfrm>
            <a:off x="4793673" y="5583382"/>
            <a:ext cx="2133593" cy="369332"/>
          </a:xfrm>
          <a:prstGeom prst="rect">
            <a:avLst/>
          </a:prstGeom>
          <a:noFill/>
        </p:spPr>
        <p:txBody>
          <a:bodyPr wrap="square" rtlCol="0">
            <a:spAutoFit/>
          </a:bodyPr>
          <a:lstStyle/>
          <a:p>
            <a:r>
              <a:rPr lang="en-US" dirty="0"/>
              <a:t>w1x1 + w2x2 + w3x3 </a:t>
            </a:r>
          </a:p>
        </p:txBody>
      </p:sp>
      <p:sp>
        <p:nvSpPr>
          <p:cNvPr id="48" name="TextBox 47">
            <a:extLst>
              <a:ext uri="{FF2B5EF4-FFF2-40B4-BE49-F238E27FC236}">
                <a16:creationId xmlns:a16="http://schemas.microsoft.com/office/drawing/2014/main" id="{B54D54FC-C91D-4942-8553-537ECAFC9A3F}"/>
              </a:ext>
            </a:extLst>
          </p:cNvPr>
          <p:cNvSpPr txBox="1"/>
          <p:nvPr/>
        </p:nvSpPr>
        <p:spPr>
          <a:xfrm>
            <a:off x="7599215" y="3230405"/>
            <a:ext cx="1857402" cy="369332"/>
          </a:xfrm>
          <a:prstGeom prst="rect">
            <a:avLst/>
          </a:prstGeom>
          <a:noFill/>
        </p:spPr>
        <p:txBody>
          <a:bodyPr wrap="square" rtlCol="0">
            <a:spAutoFit/>
          </a:bodyPr>
          <a:lstStyle/>
          <a:p>
            <a:r>
              <a:rPr lang="en-US" b="1" dirty="0"/>
              <a:t>Output</a:t>
            </a:r>
          </a:p>
        </p:txBody>
      </p:sp>
    </p:spTree>
    <p:extLst>
      <p:ext uri="{BB962C8B-B14F-4D97-AF65-F5344CB8AC3E}">
        <p14:creationId xmlns:p14="http://schemas.microsoft.com/office/powerpoint/2010/main" val="28264514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F18409-E0BD-7143-A2E4-24AD57B9DA34}"/>
              </a:ext>
            </a:extLst>
          </p:cNvPr>
          <p:cNvSpPr txBox="1"/>
          <p:nvPr/>
        </p:nvSpPr>
        <p:spPr>
          <a:xfrm>
            <a:off x="3400425" y="2286000"/>
            <a:ext cx="6529388" cy="1569660"/>
          </a:xfrm>
          <a:prstGeom prst="rect">
            <a:avLst/>
          </a:prstGeom>
          <a:noFill/>
        </p:spPr>
        <p:txBody>
          <a:bodyPr wrap="square" rtlCol="0">
            <a:spAutoFit/>
          </a:bodyPr>
          <a:lstStyle/>
          <a:p>
            <a:r>
              <a:rPr lang="en-US" sz="4800" dirty="0"/>
              <a:t>Building The Intuition For </a:t>
            </a:r>
            <a:r>
              <a:rPr lang="en-US" sz="4800"/>
              <a:t>Neural Networks</a:t>
            </a:r>
            <a:endParaRPr lang="en-US" sz="4800" dirty="0"/>
          </a:p>
        </p:txBody>
      </p:sp>
    </p:spTree>
    <p:extLst>
      <p:ext uri="{BB962C8B-B14F-4D97-AF65-F5344CB8AC3E}">
        <p14:creationId xmlns:p14="http://schemas.microsoft.com/office/powerpoint/2010/main" val="11692732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Building a neuron</a:t>
            </a:r>
          </a:p>
        </p:txBody>
      </p:sp>
      <p:sp>
        <p:nvSpPr>
          <p:cNvPr id="3" name="Oval 2">
            <a:extLst>
              <a:ext uri="{FF2B5EF4-FFF2-40B4-BE49-F238E27FC236}">
                <a16:creationId xmlns:a16="http://schemas.microsoft.com/office/drawing/2014/main" id="{6C232929-3B87-1E40-BDF8-B1C104C7891D}"/>
              </a:ext>
            </a:extLst>
          </p:cNvPr>
          <p:cNvSpPr/>
          <p:nvPr/>
        </p:nvSpPr>
        <p:spPr>
          <a:xfrm>
            <a:off x="4668975" y="2576945"/>
            <a:ext cx="2258291" cy="216131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BE2A8E96-CF47-A84F-8410-B8FB180BE355}"/>
              </a:ext>
            </a:extLst>
          </p:cNvPr>
          <p:cNvCxnSpPr>
            <a:cxnSpLocks/>
          </p:cNvCxnSpPr>
          <p:nvPr/>
        </p:nvCxnSpPr>
        <p:spPr>
          <a:xfrm>
            <a:off x="3504307" y="2234448"/>
            <a:ext cx="1565557" cy="610826"/>
          </a:xfrm>
          <a:prstGeom prst="line">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D944A82-0D75-B64C-B665-1ADA51D42906}"/>
              </a:ext>
            </a:extLst>
          </p:cNvPr>
          <p:cNvCxnSpPr>
            <a:cxnSpLocks/>
            <a:endCxn id="3" idx="2"/>
          </p:cNvCxnSpPr>
          <p:nvPr/>
        </p:nvCxnSpPr>
        <p:spPr>
          <a:xfrm>
            <a:off x="3394364" y="3657600"/>
            <a:ext cx="1274611" cy="0"/>
          </a:xfrm>
          <a:prstGeom prst="line">
            <a:avLst/>
          </a:prstGeom>
          <a:ln w="28575">
            <a:headEnd w="med" len="sm"/>
            <a:tailEnd type="triangl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55A7F08-9ED3-6F48-B7B5-74A97226BA4C}"/>
              </a:ext>
            </a:extLst>
          </p:cNvPr>
          <p:cNvCxnSpPr>
            <a:cxnSpLocks/>
            <a:endCxn id="3" idx="3"/>
          </p:cNvCxnSpPr>
          <p:nvPr/>
        </p:nvCxnSpPr>
        <p:spPr>
          <a:xfrm flipV="1">
            <a:off x="3394364" y="4421738"/>
            <a:ext cx="1605330" cy="316517"/>
          </a:xfrm>
          <a:prstGeom prst="line">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65B303E-2B0E-F14B-8386-6BE837801CF0}"/>
              </a:ext>
            </a:extLst>
          </p:cNvPr>
          <p:cNvCxnSpPr/>
          <p:nvPr/>
        </p:nvCxnSpPr>
        <p:spPr>
          <a:xfrm>
            <a:off x="6927266" y="3657600"/>
            <a:ext cx="134389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FD3163F-7C14-A644-AE5E-1A9354B9BBF6}"/>
              </a:ext>
            </a:extLst>
          </p:cNvPr>
          <p:cNvSpPr txBox="1"/>
          <p:nvPr/>
        </p:nvSpPr>
        <p:spPr>
          <a:xfrm>
            <a:off x="3103235" y="2021459"/>
            <a:ext cx="401072" cy="369332"/>
          </a:xfrm>
          <a:prstGeom prst="rect">
            <a:avLst/>
          </a:prstGeom>
          <a:noFill/>
        </p:spPr>
        <p:txBody>
          <a:bodyPr wrap="none" rtlCol="0">
            <a:spAutoFit/>
          </a:bodyPr>
          <a:lstStyle/>
          <a:p>
            <a:r>
              <a:rPr lang="en-US" dirty="0"/>
              <a:t>x1</a:t>
            </a:r>
          </a:p>
        </p:txBody>
      </p:sp>
      <p:sp>
        <p:nvSpPr>
          <p:cNvPr id="19" name="TextBox 18">
            <a:extLst>
              <a:ext uri="{FF2B5EF4-FFF2-40B4-BE49-F238E27FC236}">
                <a16:creationId xmlns:a16="http://schemas.microsoft.com/office/drawing/2014/main" id="{7471CCFA-8216-3644-83A3-B6F3F6E7B095}"/>
              </a:ext>
            </a:extLst>
          </p:cNvPr>
          <p:cNvSpPr txBox="1"/>
          <p:nvPr/>
        </p:nvSpPr>
        <p:spPr>
          <a:xfrm>
            <a:off x="2924005" y="3472934"/>
            <a:ext cx="401072" cy="369332"/>
          </a:xfrm>
          <a:prstGeom prst="rect">
            <a:avLst/>
          </a:prstGeom>
          <a:noFill/>
        </p:spPr>
        <p:txBody>
          <a:bodyPr wrap="none" rtlCol="0">
            <a:spAutoFit/>
          </a:bodyPr>
          <a:lstStyle/>
          <a:p>
            <a:r>
              <a:rPr lang="en-US" dirty="0"/>
              <a:t>x2</a:t>
            </a:r>
          </a:p>
        </p:txBody>
      </p:sp>
      <p:sp>
        <p:nvSpPr>
          <p:cNvPr id="20" name="TextBox 19">
            <a:extLst>
              <a:ext uri="{FF2B5EF4-FFF2-40B4-BE49-F238E27FC236}">
                <a16:creationId xmlns:a16="http://schemas.microsoft.com/office/drawing/2014/main" id="{B91931D0-7B55-EF47-9B1F-41639523F0BE}"/>
              </a:ext>
            </a:extLst>
          </p:cNvPr>
          <p:cNvSpPr txBox="1"/>
          <p:nvPr/>
        </p:nvSpPr>
        <p:spPr>
          <a:xfrm>
            <a:off x="3020985" y="4581296"/>
            <a:ext cx="401072" cy="369332"/>
          </a:xfrm>
          <a:prstGeom prst="rect">
            <a:avLst/>
          </a:prstGeom>
          <a:noFill/>
        </p:spPr>
        <p:txBody>
          <a:bodyPr wrap="none" rtlCol="0">
            <a:spAutoFit/>
          </a:bodyPr>
          <a:lstStyle/>
          <a:p>
            <a:r>
              <a:rPr lang="en-US" dirty="0"/>
              <a:t>x3</a:t>
            </a:r>
          </a:p>
        </p:txBody>
      </p:sp>
      <p:sp>
        <p:nvSpPr>
          <p:cNvPr id="21" name="TextBox 20">
            <a:extLst>
              <a:ext uri="{FF2B5EF4-FFF2-40B4-BE49-F238E27FC236}">
                <a16:creationId xmlns:a16="http://schemas.microsoft.com/office/drawing/2014/main" id="{510612E8-4584-CD4C-BF5F-D9AAFC729848}"/>
              </a:ext>
            </a:extLst>
          </p:cNvPr>
          <p:cNvSpPr txBox="1"/>
          <p:nvPr/>
        </p:nvSpPr>
        <p:spPr>
          <a:xfrm>
            <a:off x="4086916" y="2173859"/>
            <a:ext cx="466794" cy="369332"/>
          </a:xfrm>
          <a:prstGeom prst="rect">
            <a:avLst/>
          </a:prstGeom>
          <a:noFill/>
        </p:spPr>
        <p:txBody>
          <a:bodyPr wrap="none" rtlCol="0">
            <a:spAutoFit/>
          </a:bodyPr>
          <a:lstStyle/>
          <a:p>
            <a:r>
              <a:rPr lang="en-US" dirty="0"/>
              <a:t>w1</a:t>
            </a:r>
          </a:p>
        </p:txBody>
      </p:sp>
      <p:sp>
        <p:nvSpPr>
          <p:cNvPr id="22" name="TextBox 21">
            <a:extLst>
              <a:ext uri="{FF2B5EF4-FFF2-40B4-BE49-F238E27FC236}">
                <a16:creationId xmlns:a16="http://schemas.microsoft.com/office/drawing/2014/main" id="{14ECB720-0FCB-E54C-96C9-E66DEEE1D5FF}"/>
              </a:ext>
            </a:extLst>
          </p:cNvPr>
          <p:cNvSpPr txBox="1"/>
          <p:nvPr/>
        </p:nvSpPr>
        <p:spPr>
          <a:xfrm>
            <a:off x="3865241" y="3323798"/>
            <a:ext cx="466794" cy="369332"/>
          </a:xfrm>
          <a:prstGeom prst="rect">
            <a:avLst/>
          </a:prstGeom>
          <a:noFill/>
        </p:spPr>
        <p:txBody>
          <a:bodyPr wrap="none" rtlCol="0">
            <a:spAutoFit/>
          </a:bodyPr>
          <a:lstStyle/>
          <a:p>
            <a:r>
              <a:rPr lang="en-US" dirty="0"/>
              <a:t>w2</a:t>
            </a:r>
          </a:p>
        </p:txBody>
      </p:sp>
      <p:sp>
        <p:nvSpPr>
          <p:cNvPr id="23" name="TextBox 22">
            <a:extLst>
              <a:ext uri="{FF2B5EF4-FFF2-40B4-BE49-F238E27FC236}">
                <a16:creationId xmlns:a16="http://schemas.microsoft.com/office/drawing/2014/main" id="{3812B489-F145-FA45-9CFB-7A60B646B78D}"/>
              </a:ext>
            </a:extLst>
          </p:cNvPr>
          <p:cNvSpPr txBox="1"/>
          <p:nvPr/>
        </p:nvSpPr>
        <p:spPr>
          <a:xfrm>
            <a:off x="4003786" y="4265908"/>
            <a:ext cx="466794" cy="369332"/>
          </a:xfrm>
          <a:prstGeom prst="rect">
            <a:avLst/>
          </a:prstGeom>
          <a:noFill/>
        </p:spPr>
        <p:txBody>
          <a:bodyPr wrap="none" rtlCol="0">
            <a:spAutoFit/>
          </a:bodyPr>
          <a:lstStyle/>
          <a:p>
            <a:r>
              <a:rPr lang="en-US" dirty="0"/>
              <a:t>w3</a:t>
            </a:r>
          </a:p>
        </p:txBody>
      </p:sp>
      <p:pic>
        <p:nvPicPr>
          <p:cNvPr id="43" name="Picture 42">
            <a:extLst>
              <a:ext uri="{FF2B5EF4-FFF2-40B4-BE49-F238E27FC236}">
                <a16:creationId xmlns:a16="http://schemas.microsoft.com/office/drawing/2014/main" id="{90326B72-179D-9E40-8D97-9BBD577DFE0F}"/>
              </a:ext>
            </a:extLst>
          </p:cNvPr>
          <p:cNvPicPr>
            <a:picLocks noChangeAspect="1"/>
          </p:cNvPicPr>
          <p:nvPr/>
        </p:nvPicPr>
        <p:blipFill>
          <a:blip r:embed="rId3"/>
          <a:stretch>
            <a:fillRect/>
          </a:stretch>
        </p:blipFill>
        <p:spPr>
          <a:xfrm flipV="1">
            <a:off x="5060438" y="3716774"/>
            <a:ext cx="198395" cy="247994"/>
          </a:xfrm>
          <a:prstGeom prst="rect">
            <a:avLst/>
          </a:prstGeom>
        </p:spPr>
      </p:pic>
      <p:sp>
        <p:nvSpPr>
          <p:cNvPr id="44" name="TextBox 43">
            <a:extLst>
              <a:ext uri="{FF2B5EF4-FFF2-40B4-BE49-F238E27FC236}">
                <a16:creationId xmlns:a16="http://schemas.microsoft.com/office/drawing/2014/main" id="{0A1607E2-7CE8-914C-81A9-D94F6C366754}"/>
              </a:ext>
            </a:extLst>
          </p:cNvPr>
          <p:cNvSpPr txBox="1"/>
          <p:nvPr/>
        </p:nvSpPr>
        <p:spPr>
          <a:xfrm>
            <a:off x="5229573" y="3642453"/>
            <a:ext cx="765367" cy="369332"/>
          </a:xfrm>
          <a:prstGeom prst="rect">
            <a:avLst/>
          </a:prstGeom>
          <a:noFill/>
        </p:spPr>
        <p:txBody>
          <a:bodyPr wrap="square" rtlCol="0">
            <a:spAutoFit/>
          </a:bodyPr>
          <a:lstStyle/>
          <a:p>
            <a:r>
              <a:rPr lang="en-US" b="1" dirty="0" err="1"/>
              <a:t>wx</a:t>
            </a:r>
            <a:endParaRPr lang="en-US" b="1" dirty="0"/>
          </a:p>
        </p:txBody>
      </p:sp>
      <p:sp>
        <p:nvSpPr>
          <p:cNvPr id="48" name="TextBox 47">
            <a:extLst>
              <a:ext uri="{FF2B5EF4-FFF2-40B4-BE49-F238E27FC236}">
                <a16:creationId xmlns:a16="http://schemas.microsoft.com/office/drawing/2014/main" id="{B54D54FC-C91D-4942-8553-537ECAFC9A3F}"/>
              </a:ext>
            </a:extLst>
          </p:cNvPr>
          <p:cNvSpPr txBox="1"/>
          <p:nvPr/>
        </p:nvSpPr>
        <p:spPr>
          <a:xfrm>
            <a:off x="7599215" y="3230405"/>
            <a:ext cx="1857402" cy="369332"/>
          </a:xfrm>
          <a:prstGeom prst="rect">
            <a:avLst/>
          </a:prstGeom>
          <a:noFill/>
        </p:spPr>
        <p:txBody>
          <a:bodyPr wrap="square" rtlCol="0">
            <a:spAutoFit/>
          </a:bodyPr>
          <a:lstStyle/>
          <a:p>
            <a:r>
              <a:rPr lang="en-US" b="1" dirty="0"/>
              <a:t>Output</a:t>
            </a:r>
          </a:p>
        </p:txBody>
      </p:sp>
      <p:cxnSp>
        <p:nvCxnSpPr>
          <p:cNvPr id="5" name="Straight Connector 4">
            <a:extLst>
              <a:ext uri="{FF2B5EF4-FFF2-40B4-BE49-F238E27FC236}">
                <a16:creationId xmlns:a16="http://schemas.microsoft.com/office/drawing/2014/main" id="{46524F25-7E72-6742-9C48-8DF215CCE9C0}"/>
              </a:ext>
            </a:extLst>
          </p:cNvPr>
          <p:cNvCxnSpPr>
            <a:stCxn id="3" idx="0"/>
          </p:cNvCxnSpPr>
          <p:nvPr/>
        </p:nvCxnSpPr>
        <p:spPr>
          <a:xfrm flipH="1">
            <a:off x="5763491" y="2576945"/>
            <a:ext cx="34630" cy="2189017"/>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492B1FC-F0FB-7242-801E-8DFFB85FFCF0}"/>
              </a:ext>
            </a:extLst>
          </p:cNvPr>
          <p:cNvSpPr txBox="1"/>
          <p:nvPr/>
        </p:nvSpPr>
        <p:spPr>
          <a:xfrm>
            <a:off x="5788189" y="3431369"/>
            <a:ext cx="1473884" cy="646331"/>
          </a:xfrm>
          <a:prstGeom prst="rect">
            <a:avLst/>
          </a:prstGeom>
          <a:noFill/>
        </p:spPr>
        <p:txBody>
          <a:bodyPr wrap="square" rtlCol="0">
            <a:spAutoFit/>
          </a:bodyPr>
          <a:lstStyle/>
          <a:p>
            <a:r>
              <a:rPr lang="en-US" b="1" dirty="0"/>
              <a:t>Threshold function</a:t>
            </a:r>
          </a:p>
        </p:txBody>
      </p:sp>
      <p:sp>
        <p:nvSpPr>
          <p:cNvPr id="10" name="Freeform 9">
            <a:extLst>
              <a:ext uri="{FF2B5EF4-FFF2-40B4-BE49-F238E27FC236}">
                <a16:creationId xmlns:a16="http://schemas.microsoft.com/office/drawing/2014/main" id="{840CC529-03F5-FC45-9006-BA7BF8A765C9}"/>
              </a:ext>
            </a:extLst>
          </p:cNvPr>
          <p:cNvSpPr/>
          <p:nvPr/>
        </p:nvSpPr>
        <p:spPr>
          <a:xfrm>
            <a:off x="5486400" y="4073236"/>
            <a:ext cx="581891" cy="1551709"/>
          </a:xfrm>
          <a:custGeom>
            <a:avLst/>
            <a:gdLst>
              <a:gd name="connsiteX0" fmla="*/ 581891 w 581891"/>
              <a:gd name="connsiteY0" fmla="*/ 0 h 1551709"/>
              <a:gd name="connsiteX1" fmla="*/ 554182 w 581891"/>
              <a:gd name="connsiteY1" fmla="*/ 96982 h 1551709"/>
              <a:gd name="connsiteX2" fmla="*/ 540327 w 581891"/>
              <a:gd name="connsiteY2" fmla="*/ 138546 h 1551709"/>
              <a:gd name="connsiteX3" fmla="*/ 526473 w 581891"/>
              <a:gd name="connsiteY3" fmla="*/ 193964 h 1551709"/>
              <a:gd name="connsiteX4" fmla="*/ 484909 w 581891"/>
              <a:gd name="connsiteY4" fmla="*/ 277091 h 1551709"/>
              <a:gd name="connsiteX5" fmla="*/ 443345 w 581891"/>
              <a:gd name="connsiteY5" fmla="*/ 401782 h 1551709"/>
              <a:gd name="connsiteX6" fmla="*/ 387927 w 581891"/>
              <a:gd name="connsiteY6" fmla="*/ 554182 h 1551709"/>
              <a:gd name="connsiteX7" fmla="*/ 332509 w 581891"/>
              <a:gd name="connsiteY7" fmla="*/ 692728 h 1551709"/>
              <a:gd name="connsiteX8" fmla="*/ 277091 w 581891"/>
              <a:gd name="connsiteY8" fmla="*/ 928255 h 1551709"/>
              <a:gd name="connsiteX9" fmla="*/ 249382 w 581891"/>
              <a:gd name="connsiteY9" fmla="*/ 1039091 h 1551709"/>
              <a:gd name="connsiteX10" fmla="*/ 193964 w 581891"/>
              <a:gd name="connsiteY10" fmla="*/ 1163782 h 1551709"/>
              <a:gd name="connsiteX11" fmla="*/ 110836 w 581891"/>
              <a:gd name="connsiteY11" fmla="*/ 1274619 h 1551709"/>
              <a:gd name="connsiteX12" fmla="*/ 55418 w 581891"/>
              <a:gd name="connsiteY12" fmla="*/ 1357746 h 1551709"/>
              <a:gd name="connsiteX13" fmla="*/ 41564 w 581891"/>
              <a:gd name="connsiteY13" fmla="*/ 1399309 h 1551709"/>
              <a:gd name="connsiteX14" fmla="*/ 27709 w 581891"/>
              <a:gd name="connsiteY14" fmla="*/ 1468582 h 1551709"/>
              <a:gd name="connsiteX15" fmla="*/ 0 w 581891"/>
              <a:gd name="connsiteY15" fmla="*/ 1551709 h 155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1891" h="1551709">
                <a:moveTo>
                  <a:pt x="581891" y="0"/>
                </a:moveTo>
                <a:cubicBezTo>
                  <a:pt x="572655" y="32327"/>
                  <a:pt x="563843" y="64779"/>
                  <a:pt x="554182" y="96982"/>
                </a:cubicBezTo>
                <a:cubicBezTo>
                  <a:pt x="549986" y="110970"/>
                  <a:pt x="544339" y="124504"/>
                  <a:pt x="540327" y="138546"/>
                </a:cubicBezTo>
                <a:cubicBezTo>
                  <a:pt x="535096" y="156855"/>
                  <a:pt x="533545" y="176285"/>
                  <a:pt x="526473" y="193964"/>
                </a:cubicBezTo>
                <a:cubicBezTo>
                  <a:pt x="514967" y="222728"/>
                  <a:pt x="498764" y="249382"/>
                  <a:pt x="484909" y="277091"/>
                </a:cubicBezTo>
                <a:cubicBezTo>
                  <a:pt x="451710" y="409893"/>
                  <a:pt x="495516" y="245271"/>
                  <a:pt x="443345" y="401782"/>
                </a:cubicBezTo>
                <a:cubicBezTo>
                  <a:pt x="393268" y="552010"/>
                  <a:pt x="440927" y="448183"/>
                  <a:pt x="387927" y="554182"/>
                </a:cubicBezTo>
                <a:cubicBezTo>
                  <a:pt x="346042" y="721728"/>
                  <a:pt x="415970" y="459037"/>
                  <a:pt x="332509" y="692728"/>
                </a:cubicBezTo>
                <a:cubicBezTo>
                  <a:pt x="320404" y="726622"/>
                  <a:pt x="284070" y="898594"/>
                  <a:pt x="277091" y="928255"/>
                </a:cubicBezTo>
                <a:cubicBezTo>
                  <a:pt x="268369" y="965325"/>
                  <a:pt x="270506" y="1007404"/>
                  <a:pt x="249382" y="1039091"/>
                </a:cubicBezTo>
                <a:cubicBezTo>
                  <a:pt x="196072" y="1119057"/>
                  <a:pt x="243426" y="1040127"/>
                  <a:pt x="193964" y="1163782"/>
                </a:cubicBezTo>
                <a:cubicBezTo>
                  <a:pt x="146589" y="1282219"/>
                  <a:pt x="190956" y="1154439"/>
                  <a:pt x="110836" y="1274619"/>
                </a:cubicBezTo>
                <a:lnTo>
                  <a:pt x="55418" y="1357746"/>
                </a:lnTo>
                <a:cubicBezTo>
                  <a:pt x="50800" y="1371600"/>
                  <a:pt x="45106" y="1385141"/>
                  <a:pt x="41564" y="1399309"/>
                </a:cubicBezTo>
                <a:cubicBezTo>
                  <a:pt x="35853" y="1422154"/>
                  <a:pt x="33905" y="1445863"/>
                  <a:pt x="27709" y="1468582"/>
                </a:cubicBezTo>
                <a:cubicBezTo>
                  <a:pt x="20024" y="1496761"/>
                  <a:pt x="0" y="1551709"/>
                  <a:pt x="0" y="1551709"/>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a:extLst>
              <a:ext uri="{FF2B5EF4-FFF2-40B4-BE49-F238E27FC236}">
                <a16:creationId xmlns:a16="http://schemas.microsoft.com/office/drawing/2014/main" id="{9343A940-6760-DC47-A0B5-1BF397D3A268}"/>
              </a:ext>
            </a:extLst>
          </p:cNvPr>
          <p:cNvSpPr/>
          <p:nvPr/>
        </p:nvSpPr>
        <p:spPr>
          <a:xfrm>
            <a:off x="6082145" y="4100945"/>
            <a:ext cx="665019" cy="1579419"/>
          </a:xfrm>
          <a:custGeom>
            <a:avLst/>
            <a:gdLst>
              <a:gd name="connsiteX0" fmla="*/ 0 w 665019"/>
              <a:gd name="connsiteY0" fmla="*/ 0 h 1579419"/>
              <a:gd name="connsiteX1" fmla="*/ 13855 w 665019"/>
              <a:gd name="connsiteY1" fmla="*/ 152400 h 1579419"/>
              <a:gd name="connsiteX2" fmla="*/ 27710 w 665019"/>
              <a:gd name="connsiteY2" fmla="*/ 193964 h 1579419"/>
              <a:gd name="connsiteX3" fmla="*/ 96982 w 665019"/>
              <a:gd name="connsiteY3" fmla="*/ 332510 h 1579419"/>
              <a:gd name="connsiteX4" fmla="*/ 207819 w 665019"/>
              <a:gd name="connsiteY4" fmla="*/ 554182 h 1579419"/>
              <a:gd name="connsiteX5" fmla="*/ 304800 w 665019"/>
              <a:gd name="connsiteY5" fmla="*/ 775855 h 1579419"/>
              <a:gd name="connsiteX6" fmla="*/ 360219 w 665019"/>
              <a:gd name="connsiteY6" fmla="*/ 886691 h 1579419"/>
              <a:gd name="connsiteX7" fmla="*/ 387928 w 665019"/>
              <a:gd name="connsiteY7" fmla="*/ 955964 h 1579419"/>
              <a:gd name="connsiteX8" fmla="*/ 471055 w 665019"/>
              <a:gd name="connsiteY8" fmla="*/ 1094510 h 1579419"/>
              <a:gd name="connsiteX9" fmla="*/ 512619 w 665019"/>
              <a:gd name="connsiteY9" fmla="*/ 1191491 h 1579419"/>
              <a:gd name="connsiteX10" fmla="*/ 554182 w 665019"/>
              <a:gd name="connsiteY10" fmla="*/ 1330037 h 1579419"/>
              <a:gd name="connsiteX11" fmla="*/ 595746 w 665019"/>
              <a:gd name="connsiteY11" fmla="*/ 1413164 h 1579419"/>
              <a:gd name="connsiteX12" fmla="*/ 637310 w 665019"/>
              <a:gd name="connsiteY12" fmla="*/ 1524000 h 1579419"/>
              <a:gd name="connsiteX13" fmla="*/ 665019 w 665019"/>
              <a:gd name="connsiteY13" fmla="*/ 1579419 h 1579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5019" h="1579419">
                <a:moveTo>
                  <a:pt x="0" y="0"/>
                </a:moveTo>
                <a:cubicBezTo>
                  <a:pt x="4618" y="50800"/>
                  <a:pt x="6641" y="101903"/>
                  <a:pt x="13855" y="152400"/>
                </a:cubicBezTo>
                <a:cubicBezTo>
                  <a:pt x="15920" y="166857"/>
                  <a:pt x="22582" y="180290"/>
                  <a:pt x="27710" y="193964"/>
                </a:cubicBezTo>
                <a:cubicBezTo>
                  <a:pt x="99062" y="384235"/>
                  <a:pt x="6197" y="137969"/>
                  <a:pt x="96982" y="332510"/>
                </a:cubicBezTo>
                <a:cubicBezTo>
                  <a:pt x="202423" y="558456"/>
                  <a:pt x="99598" y="391854"/>
                  <a:pt x="207819" y="554182"/>
                </a:cubicBezTo>
                <a:cubicBezTo>
                  <a:pt x="236700" y="669708"/>
                  <a:pt x="213159" y="592573"/>
                  <a:pt x="304800" y="775855"/>
                </a:cubicBezTo>
                <a:cubicBezTo>
                  <a:pt x="304806" y="775868"/>
                  <a:pt x="360214" y="886678"/>
                  <a:pt x="360219" y="886691"/>
                </a:cubicBezTo>
                <a:cubicBezTo>
                  <a:pt x="369455" y="909782"/>
                  <a:pt x="376019" y="934131"/>
                  <a:pt x="387928" y="955964"/>
                </a:cubicBezTo>
                <a:cubicBezTo>
                  <a:pt x="453598" y="1076360"/>
                  <a:pt x="429200" y="996849"/>
                  <a:pt x="471055" y="1094510"/>
                </a:cubicBezTo>
                <a:cubicBezTo>
                  <a:pt x="532208" y="1237200"/>
                  <a:pt x="420726" y="1007704"/>
                  <a:pt x="512619" y="1191491"/>
                </a:cubicBezTo>
                <a:cubicBezTo>
                  <a:pt x="524133" y="1237551"/>
                  <a:pt x="534906" y="1286666"/>
                  <a:pt x="554182" y="1330037"/>
                </a:cubicBezTo>
                <a:cubicBezTo>
                  <a:pt x="602756" y="1439329"/>
                  <a:pt x="565430" y="1307058"/>
                  <a:pt x="595746" y="1413164"/>
                </a:cubicBezTo>
                <a:cubicBezTo>
                  <a:pt x="632239" y="1540889"/>
                  <a:pt x="581962" y="1394856"/>
                  <a:pt x="637310" y="1524000"/>
                </a:cubicBezTo>
                <a:cubicBezTo>
                  <a:pt x="661191" y="1579722"/>
                  <a:pt x="637277" y="1551677"/>
                  <a:pt x="665019" y="1579419"/>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55E2D934-207B-104B-8CDB-59E29435123D}"/>
              </a:ext>
            </a:extLst>
          </p:cNvPr>
          <p:cNvSpPr/>
          <p:nvPr/>
        </p:nvSpPr>
        <p:spPr>
          <a:xfrm>
            <a:off x="6096000" y="4114800"/>
            <a:ext cx="1649676" cy="1205634"/>
          </a:xfrm>
          <a:custGeom>
            <a:avLst/>
            <a:gdLst>
              <a:gd name="connsiteX0" fmla="*/ 0 w 1649676"/>
              <a:gd name="connsiteY0" fmla="*/ 0 h 1205634"/>
              <a:gd name="connsiteX1" fmla="*/ 207818 w 1649676"/>
              <a:gd name="connsiteY1" fmla="*/ 263236 h 1205634"/>
              <a:gd name="connsiteX2" fmla="*/ 374073 w 1649676"/>
              <a:gd name="connsiteY2" fmla="*/ 415636 h 1205634"/>
              <a:gd name="connsiteX3" fmla="*/ 484909 w 1649676"/>
              <a:gd name="connsiteY3" fmla="*/ 526473 h 1205634"/>
              <a:gd name="connsiteX4" fmla="*/ 678873 w 1649676"/>
              <a:gd name="connsiteY4" fmla="*/ 678873 h 1205634"/>
              <a:gd name="connsiteX5" fmla="*/ 858982 w 1649676"/>
              <a:gd name="connsiteY5" fmla="*/ 775855 h 1205634"/>
              <a:gd name="connsiteX6" fmla="*/ 914400 w 1649676"/>
              <a:gd name="connsiteY6" fmla="*/ 817418 h 1205634"/>
              <a:gd name="connsiteX7" fmla="*/ 1025236 w 1649676"/>
              <a:gd name="connsiteY7" fmla="*/ 872836 h 1205634"/>
              <a:gd name="connsiteX8" fmla="*/ 1108364 w 1649676"/>
              <a:gd name="connsiteY8" fmla="*/ 900545 h 1205634"/>
              <a:gd name="connsiteX9" fmla="*/ 1149927 w 1649676"/>
              <a:gd name="connsiteY9" fmla="*/ 928255 h 1205634"/>
              <a:gd name="connsiteX10" fmla="*/ 1191491 w 1649676"/>
              <a:gd name="connsiteY10" fmla="*/ 942109 h 1205634"/>
              <a:gd name="connsiteX11" fmla="*/ 1246909 w 1649676"/>
              <a:gd name="connsiteY11" fmla="*/ 969818 h 1205634"/>
              <a:gd name="connsiteX12" fmla="*/ 1330036 w 1649676"/>
              <a:gd name="connsiteY12" fmla="*/ 1011382 h 1205634"/>
              <a:gd name="connsiteX13" fmla="*/ 1427018 w 1649676"/>
              <a:gd name="connsiteY13" fmla="*/ 1080655 h 1205634"/>
              <a:gd name="connsiteX14" fmla="*/ 1482436 w 1649676"/>
              <a:gd name="connsiteY14" fmla="*/ 1108364 h 1205634"/>
              <a:gd name="connsiteX15" fmla="*/ 1607127 w 1649676"/>
              <a:gd name="connsiteY15" fmla="*/ 1177636 h 1205634"/>
              <a:gd name="connsiteX16" fmla="*/ 1620982 w 1649676"/>
              <a:gd name="connsiteY16" fmla="*/ 1205345 h 1205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49676" h="1205634">
                <a:moveTo>
                  <a:pt x="0" y="0"/>
                </a:moveTo>
                <a:cubicBezTo>
                  <a:pt x="108320" y="154742"/>
                  <a:pt x="79806" y="125376"/>
                  <a:pt x="207818" y="263236"/>
                </a:cubicBezTo>
                <a:cubicBezTo>
                  <a:pt x="303520" y="366300"/>
                  <a:pt x="257093" y="306454"/>
                  <a:pt x="374073" y="415636"/>
                </a:cubicBezTo>
                <a:cubicBezTo>
                  <a:pt x="412270" y="451286"/>
                  <a:pt x="442105" y="496510"/>
                  <a:pt x="484909" y="526473"/>
                </a:cubicBezTo>
                <a:cubicBezTo>
                  <a:pt x="831752" y="769262"/>
                  <a:pt x="496982" y="522966"/>
                  <a:pt x="678873" y="678873"/>
                </a:cubicBezTo>
                <a:cubicBezTo>
                  <a:pt x="728593" y="721490"/>
                  <a:pt x="813469" y="741721"/>
                  <a:pt x="858982" y="775855"/>
                </a:cubicBezTo>
                <a:cubicBezTo>
                  <a:pt x="877455" y="789709"/>
                  <a:pt x="894455" y="805783"/>
                  <a:pt x="914400" y="817418"/>
                </a:cubicBezTo>
                <a:cubicBezTo>
                  <a:pt x="950079" y="838231"/>
                  <a:pt x="986050" y="859774"/>
                  <a:pt x="1025236" y="872836"/>
                </a:cubicBezTo>
                <a:lnTo>
                  <a:pt x="1108364" y="900545"/>
                </a:lnTo>
                <a:cubicBezTo>
                  <a:pt x="1122218" y="909782"/>
                  <a:pt x="1135034" y="920808"/>
                  <a:pt x="1149927" y="928255"/>
                </a:cubicBezTo>
                <a:cubicBezTo>
                  <a:pt x="1162989" y="934786"/>
                  <a:pt x="1178068" y="936356"/>
                  <a:pt x="1191491" y="942109"/>
                </a:cubicBezTo>
                <a:cubicBezTo>
                  <a:pt x="1210474" y="950245"/>
                  <a:pt x="1228977" y="959571"/>
                  <a:pt x="1246909" y="969818"/>
                </a:cubicBezTo>
                <a:cubicBezTo>
                  <a:pt x="1322111" y="1012790"/>
                  <a:pt x="1253832" y="985979"/>
                  <a:pt x="1330036" y="1011382"/>
                </a:cubicBezTo>
                <a:cubicBezTo>
                  <a:pt x="1362363" y="1034473"/>
                  <a:pt x="1393502" y="1059326"/>
                  <a:pt x="1427018" y="1080655"/>
                </a:cubicBezTo>
                <a:cubicBezTo>
                  <a:pt x="1444442" y="1091743"/>
                  <a:pt x="1464726" y="1097738"/>
                  <a:pt x="1482436" y="1108364"/>
                </a:cubicBezTo>
                <a:cubicBezTo>
                  <a:pt x="1601533" y="1179822"/>
                  <a:pt x="1523526" y="1149770"/>
                  <a:pt x="1607127" y="1177636"/>
                </a:cubicBezTo>
                <a:cubicBezTo>
                  <a:pt x="1656376" y="1210468"/>
                  <a:pt x="1665342" y="1205345"/>
                  <a:pt x="1620982" y="1205345"/>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5147A180-A53F-964B-881A-EB6E440F836D}"/>
              </a:ext>
            </a:extLst>
          </p:cNvPr>
          <p:cNvSpPr txBox="1"/>
          <p:nvPr/>
        </p:nvSpPr>
        <p:spPr>
          <a:xfrm>
            <a:off x="4958129" y="5611095"/>
            <a:ext cx="1286904" cy="369332"/>
          </a:xfrm>
          <a:prstGeom prst="rect">
            <a:avLst/>
          </a:prstGeom>
          <a:noFill/>
        </p:spPr>
        <p:txBody>
          <a:bodyPr wrap="square" rtlCol="0">
            <a:spAutoFit/>
          </a:bodyPr>
          <a:lstStyle/>
          <a:p>
            <a:r>
              <a:rPr lang="en-US" b="1" dirty="0"/>
              <a:t>Sigmoid</a:t>
            </a:r>
          </a:p>
        </p:txBody>
      </p:sp>
      <p:sp>
        <p:nvSpPr>
          <p:cNvPr id="34" name="TextBox 33">
            <a:extLst>
              <a:ext uri="{FF2B5EF4-FFF2-40B4-BE49-F238E27FC236}">
                <a16:creationId xmlns:a16="http://schemas.microsoft.com/office/drawing/2014/main" id="{7B751469-EAE4-524C-84C0-D62D2FE1C947}"/>
              </a:ext>
            </a:extLst>
          </p:cNvPr>
          <p:cNvSpPr txBox="1"/>
          <p:nvPr/>
        </p:nvSpPr>
        <p:spPr>
          <a:xfrm>
            <a:off x="6414654" y="5748599"/>
            <a:ext cx="1286904" cy="369332"/>
          </a:xfrm>
          <a:prstGeom prst="rect">
            <a:avLst/>
          </a:prstGeom>
          <a:noFill/>
        </p:spPr>
        <p:txBody>
          <a:bodyPr wrap="square" rtlCol="0">
            <a:spAutoFit/>
          </a:bodyPr>
          <a:lstStyle/>
          <a:p>
            <a:r>
              <a:rPr lang="en-US" b="1" dirty="0" err="1"/>
              <a:t>tanh</a:t>
            </a:r>
            <a:endParaRPr lang="en-US" b="1" dirty="0"/>
          </a:p>
        </p:txBody>
      </p:sp>
      <p:sp>
        <p:nvSpPr>
          <p:cNvPr id="35" name="TextBox 34">
            <a:extLst>
              <a:ext uri="{FF2B5EF4-FFF2-40B4-BE49-F238E27FC236}">
                <a16:creationId xmlns:a16="http://schemas.microsoft.com/office/drawing/2014/main" id="{6BB1176E-C4D9-8140-927E-6B1D00FEB9C9}"/>
              </a:ext>
            </a:extLst>
          </p:cNvPr>
          <p:cNvSpPr txBox="1"/>
          <p:nvPr/>
        </p:nvSpPr>
        <p:spPr>
          <a:xfrm>
            <a:off x="7599215" y="5286327"/>
            <a:ext cx="1286904" cy="369332"/>
          </a:xfrm>
          <a:prstGeom prst="rect">
            <a:avLst/>
          </a:prstGeom>
          <a:noFill/>
        </p:spPr>
        <p:txBody>
          <a:bodyPr wrap="square" rtlCol="0">
            <a:spAutoFit/>
          </a:bodyPr>
          <a:lstStyle/>
          <a:p>
            <a:r>
              <a:rPr lang="en-US" b="1" dirty="0" err="1"/>
              <a:t>Relu</a:t>
            </a:r>
            <a:endParaRPr lang="en-US" b="1" dirty="0"/>
          </a:p>
        </p:txBody>
      </p:sp>
      <p:pic>
        <p:nvPicPr>
          <p:cNvPr id="15" name="Picture 14">
            <a:extLst>
              <a:ext uri="{FF2B5EF4-FFF2-40B4-BE49-F238E27FC236}">
                <a16:creationId xmlns:a16="http://schemas.microsoft.com/office/drawing/2014/main" id="{86676D5D-89FD-D34A-B0A4-E30129698DD4}"/>
              </a:ext>
            </a:extLst>
          </p:cNvPr>
          <p:cNvPicPr>
            <a:picLocks noChangeAspect="1"/>
          </p:cNvPicPr>
          <p:nvPr/>
        </p:nvPicPr>
        <p:blipFill>
          <a:blip r:embed="rId4"/>
          <a:stretch>
            <a:fillRect/>
          </a:stretch>
        </p:blipFill>
        <p:spPr>
          <a:xfrm>
            <a:off x="1439933" y="5597240"/>
            <a:ext cx="3504341" cy="1109708"/>
          </a:xfrm>
          <a:prstGeom prst="rect">
            <a:avLst/>
          </a:prstGeom>
        </p:spPr>
      </p:pic>
    </p:spTree>
    <p:extLst>
      <p:ext uri="{BB962C8B-B14F-4D97-AF65-F5344CB8AC3E}">
        <p14:creationId xmlns:p14="http://schemas.microsoft.com/office/powerpoint/2010/main" val="26515576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Connecting neurons – neural network</a:t>
            </a:r>
          </a:p>
        </p:txBody>
      </p:sp>
      <p:pic>
        <p:nvPicPr>
          <p:cNvPr id="30" name="Picture 29">
            <a:extLst>
              <a:ext uri="{FF2B5EF4-FFF2-40B4-BE49-F238E27FC236}">
                <a16:creationId xmlns:a16="http://schemas.microsoft.com/office/drawing/2014/main" id="{52E74F78-48C1-3442-A9F3-70311F4A450E}"/>
              </a:ext>
            </a:extLst>
          </p:cNvPr>
          <p:cNvPicPr>
            <a:picLocks noChangeAspect="1"/>
          </p:cNvPicPr>
          <p:nvPr/>
        </p:nvPicPr>
        <p:blipFill rotWithShape="1">
          <a:blip r:embed="rId3"/>
          <a:srcRect l="6594" t="3697" r="51190" b="19506"/>
          <a:stretch/>
        </p:blipFill>
        <p:spPr>
          <a:xfrm>
            <a:off x="3602181" y="1458087"/>
            <a:ext cx="5417128" cy="3941825"/>
          </a:xfrm>
          <a:prstGeom prst="rect">
            <a:avLst/>
          </a:prstGeom>
        </p:spPr>
      </p:pic>
    </p:spTree>
    <p:extLst>
      <p:ext uri="{BB962C8B-B14F-4D97-AF65-F5344CB8AC3E}">
        <p14:creationId xmlns:p14="http://schemas.microsoft.com/office/powerpoint/2010/main" val="9007742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Connecting neurons – neural network</a:t>
            </a:r>
          </a:p>
        </p:txBody>
      </p:sp>
      <p:pic>
        <p:nvPicPr>
          <p:cNvPr id="5" name="Picture 4">
            <a:extLst>
              <a:ext uri="{FF2B5EF4-FFF2-40B4-BE49-F238E27FC236}">
                <a16:creationId xmlns:a16="http://schemas.microsoft.com/office/drawing/2014/main" id="{8DE88AE4-D1E6-D646-9E4C-968A23FFAC2E}"/>
              </a:ext>
            </a:extLst>
          </p:cNvPr>
          <p:cNvPicPr>
            <a:picLocks noChangeAspect="1"/>
          </p:cNvPicPr>
          <p:nvPr/>
        </p:nvPicPr>
        <p:blipFill rotWithShape="1">
          <a:blip r:embed="rId3"/>
          <a:srcRect l="50000" t="3444" r="6772" b="19760"/>
          <a:stretch/>
        </p:blipFill>
        <p:spPr>
          <a:xfrm>
            <a:off x="2581996" y="1634835"/>
            <a:ext cx="5830744" cy="4143435"/>
          </a:xfrm>
          <a:prstGeom prst="rect">
            <a:avLst/>
          </a:prstGeom>
        </p:spPr>
      </p:pic>
    </p:spTree>
    <p:extLst>
      <p:ext uri="{BB962C8B-B14F-4D97-AF65-F5344CB8AC3E}">
        <p14:creationId xmlns:p14="http://schemas.microsoft.com/office/powerpoint/2010/main" val="14289449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What we Just learnt</a:t>
            </a:r>
          </a:p>
        </p:txBody>
      </p:sp>
      <p:sp>
        <p:nvSpPr>
          <p:cNvPr id="3" name="TextBox 2">
            <a:extLst>
              <a:ext uri="{FF2B5EF4-FFF2-40B4-BE49-F238E27FC236}">
                <a16:creationId xmlns:a16="http://schemas.microsoft.com/office/drawing/2014/main" id="{A29F29F4-812E-1149-856B-38E5A9082B3C}"/>
              </a:ext>
            </a:extLst>
          </p:cNvPr>
          <p:cNvSpPr txBox="1"/>
          <p:nvPr/>
        </p:nvSpPr>
        <p:spPr>
          <a:xfrm>
            <a:off x="2057400" y="1314450"/>
            <a:ext cx="7700963" cy="369332"/>
          </a:xfrm>
          <a:prstGeom prst="rect">
            <a:avLst/>
          </a:prstGeom>
          <a:noFill/>
        </p:spPr>
        <p:txBody>
          <a:bodyPr wrap="square" rtlCol="0">
            <a:spAutoFit/>
          </a:bodyPr>
          <a:lstStyle/>
          <a:p>
            <a:pPr marL="285750" indent="-285750">
              <a:buFont typeface="Arial" panose="020B0604020202020204" pitchFamily="34" charset="0"/>
              <a:buChar char="•"/>
            </a:pPr>
            <a:r>
              <a:rPr lang="en-US" dirty="0"/>
              <a:t>A neuron performs a combination of linear and non linear operation.</a:t>
            </a:r>
          </a:p>
        </p:txBody>
      </p:sp>
      <p:sp>
        <p:nvSpPr>
          <p:cNvPr id="10" name="TextBox 9">
            <a:extLst>
              <a:ext uri="{FF2B5EF4-FFF2-40B4-BE49-F238E27FC236}">
                <a16:creationId xmlns:a16="http://schemas.microsoft.com/office/drawing/2014/main" id="{C7CC8C52-64C9-854A-B5BA-AF76D4E81EAB}"/>
              </a:ext>
            </a:extLst>
          </p:cNvPr>
          <p:cNvSpPr txBox="1"/>
          <p:nvPr/>
        </p:nvSpPr>
        <p:spPr>
          <a:xfrm>
            <a:off x="2095499" y="1981204"/>
            <a:ext cx="7700963" cy="369332"/>
          </a:xfrm>
          <a:prstGeom prst="rect">
            <a:avLst/>
          </a:prstGeom>
          <a:noFill/>
        </p:spPr>
        <p:txBody>
          <a:bodyPr wrap="square" rtlCol="0">
            <a:spAutoFit/>
          </a:bodyPr>
          <a:lstStyle/>
          <a:p>
            <a:pPr marL="285750" indent="-285750">
              <a:buFont typeface="Arial" panose="020B0604020202020204" pitchFamily="34" charset="0"/>
              <a:buChar char="•"/>
            </a:pPr>
            <a:r>
              <a:rPr lang="en-US" dirty="0"/>
              <a:t>Non linear operations are called activation functions.</a:t>
            </a:r>
          </a:p>
        </p:txBody>
      </p:sp>
      <p:sp>
        <p:nvSpPr>
          <p:cNvPr id="11" name="TextBox 10">
            <a:extLst>
              <a:ext uri="{FF2B5EF4-FFF2-40B4-BE49-F238E27FC236}">
                <a16:creationId xmlns:a16="http://schemas.microsoft.com/office/drawing/2014/main" id="{2AAC4E51-F2EA-864A-ABD6-2C401287B420}"/>
              </a:ext>
            </a:extLst>
          </p:cNvPr>
          <p:cNvSpPr txBox="1"/>
          <p:nvPr/>
        </p:nvSpPr>
        <p:spPr>
          <a:xfrm>
            <a:off x="2062159" y="2740173"/>
            <a:ext cx="7700963" cy="369332"/>
          </a:xfrm>
          <a:prstGeom prst="rect">
            <a:avLst/>
          </a:prstGeom>
          <a:noFill/>
        </p:spPr>
        <p:txBody>
          <a:bodyPr wrap="square" rtlCol="0">
            <a:spAutoFit/>
          </a:bodyPr>
          <a:lstStyle/>
          <a:p>
            <a:pPr marL="285750" indent="-285750">
              <a:buFont typeface="Arial" panose="020B0604020202020204" pitchFamily="34" charset="0"/>
              <a:buChar char="•"/>
            </a:pPr>
            <a:r>
              <a:rPr lang="en-US" dirty="0"/>
              <a:t>There are different type of activation functions – sigmoid, </a:t>
            </a:r>
            <a:r>
              <a:rPr lang="en-US" dirty="0" err="1"/>
              <a:t>tanh</a:t>
            </a:r>
            <a:r>
              <a:rPr lang="en-US" dirty="0"/>
              <a:t>, </a:t>
            </a:r>
            <a:r>
              <a:rPr lang="en-US" dirty="0" err="1"/>
              <a:t>relu</a:t>
            </a:r>
            <a:r>
              <a:rPr lang="en-US" dirty="0"/>
              <a:t> etc. </a:t>
            </a:r>
          </a:p>
        </p:txBody>
      </p:sp>
    </p:spTree>
    <p:extLst>
      <p:ext uri="{BB962C8B-B14F-4D97-AF65-F5344CB8AC3E}">
        <p14:creationId xmlns:p14="http://schemas.microsoft.com/office/powerpoint/2010/main" val="13409245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Forward propagation</a:t>
            </a:r>
          </a:p>
        </p:txBody>
      </p:sp>
      <p:pic>
        <p:nvPicPr>
          <p:cNvPr id="4" name="Picture 3">
            <a:extLst>
              <a:ext uri="{FF2B5EF4-FFF2-40B4-BE49-F238E27FC236}">
                <a16:creationId xmlns:a16="http://schemas.microsoft.com/office/drawing/2014/main" id="{E1C8FE15-00B6-0B4C-BD1A-F3D6734B778C}"/>
              </a:ext>
            </a:extLst>
          </p:cNvPr>
          <p:cNvPicPr>
            <a:picLocks noChangeAspect="1"/>
          </p:cNvPicPr>
          <p:nvPr/>
        </p:nvPicPr>
        <p:blipFill>
          <a:blip r:embed="rId3"/>
          <a:stretch>
            <a:fillRect/>
          </a:stretch>
        </p:blipFill>
        <p:spPr>
          <a:xfrm>
            <a:off x="1177636" y="1433513"/>
            <a:ext cx="7870988" cy="4773323"/>
          </a:xfrm>
          <a:prstGeom prst="rect">
            <a:avLst/>
          </a:prstGeom>
        </p:spPr>
      </p:pic>
      <p:cxnSp>
        <p:nvCxnSpPr>
          <p:cNvPr id="6" name="Straight Connector 5">
            <a:extLst>
              <a:ext uri="{FF2B5EF4-FFF2-40B4-BE49-F238E27FC236}">
                <a16:creationId xmlns:a16="http://schemas.microsoft.com/office/drawing/2014/main" id="{4CB6314A-B182-7145-870F-0C3387A1736A}"/>
              </a:ext>
            </a:extLst>
          </p:cNvPr>
          <p:cNvCxnSpPr>
            <a:cxnSpLocks/>
          </p:cNvCxnSpPr>
          <p:nvPr/>
        </p:nvCxnSpPr>
        <p:spPr>
          <a:xfrm flipV="1">
            <a:off x="4932218" y="2202873"/>
            <a:ext cx="4835237" cy="429492"/>
          </a:xfrm>
          <a:prstGeom prst="line">
            <a:avLst/>
          </a:prstGeom>
          <a:ln w="34925"/>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0955268-7EA7-AB4B-9B1F-7B2A1E12F900}"/>
              </a:ext>
            </a:extLst>
          </p:cNvPr>
          <p:cNvCxnSpPr>
            <a:cxnSpLocks/>
          </p:cNvCxnSpPr>
          <p:nvPr/>
        </p:nvCxnSpPr>
        <p:spPr>
          <a:xfrm>
            <a:off x="5126183" y="2840185"/>
            <a:ext cx="4117830" cy="207815"/>
          </a:xfrm>
          <a:prstGeom prst="line">
            <a:avLst/>
          </a:prstGeom>
          <a:ln w="34925"/>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7F199C2-895F-A547-800A-4B3587994252}"/>
              </a:ext>
            </a:extLst>
          </p:cNvPr>
          <p:cNvSpPr txBox="1"/>
          <p:nvPr/>
        </p:nvSpPr>
        <p:spPr>
          <a:xfrm rot="21278545">
            <a:off x="6622472" y="2078178"/>
            <a:ext cx="2216727" cy="369332"/>
          </a:xfrm>
          <a:prstGeom prst="rect">
            <a:avLst/>
          </a:prstGeom>
          <a:noFill/>
        </p:spPr>
        <p:txBody>
          <a:bodyPr wrap="square" rtlCol="0">
            <a:spAutoFit/>
          </a:bodyPr>
          <a:lstStyle/>
          <a:p>
            <a:r>
              <a:rPr lang="en-US" b="1" dirty="0">
                <a:solidFill>
                  <a:srgbClr val="00B050"/>
                </a:solidFill>
              </a:rPr>
              <a:t>Linear operation</a:t>
            </a:r>
          </a:p>
        </p:txBody>
      </p:sp>
      <p:sp>
        <p:nvSpPr>
          <p:cNvPr id="13" name="TextBox 12">
            <a:extLst>
              <a:ext uri="{FF2B5EF4-FFF2-40B4-BE49-F238E27FC236}">
                <a16:creationId xmlns:a16="http://schemas.microsoft.com/office/drawing/2014/main" id="{FA7F7FD9-EB64-3044-BFF5-6D4E1CAF01C2}"/>
              </a:ext>
            </a:extLst>
          </p:cNvPr>
          <p:cNvSpPr txBox="1"/>
          <p:nvPr/>
        </p:nvSpPr>
        <p:spPr>
          <a:xfrm rot="150568">
            <a:off x="6774872" y="2604660"/>
            <a:ext cx="2216727" cy="369332"/>
          </a:xfrm>
          <a:prstGeom prst="rect">
            <a:avLst/>
          </a:prstGeom>
          <a:noFill/>
        </p:spPr>
        <p:txBody>
          <a:bodyPr wrap="square" rtlCol="0">
            <a:spAutoFit/>
          </a:bodyPr>
          <a:lstStyle/>
          <a:p>
            <a:r>
              <a:rPr lang="en-US" b="1" dirty="0">
                <a:solidFill>
                  <a:srgbClr val="FF0000"/>
                </a:solidFill>
              </a:rPr>
              <a:t>Activation function</a:t>
            </a:r>
          </a:p>
        </p:txBody>
      </p:sp>
      <p:pic>
        <p:nvPicPr>
          <p:cNvPr id="14" name="Picture 13">
            <a:extLst>
              <a:ext uri="{FF2B5EF4-FFF2-40B4-BE49-F238E27FC236}">
                <a16:creationId xmlns:a16="http://schemas.microsoft.com/office/drawing/2014/main" id="{D8C84E2D-74EF-A34E-B07F-85524AD51EB2}"/>
              </a:ext>
            </a:extLst>
          </p:cNvPr>
          <p:cNvPicPr>
            <a:picLocks noChangeAspect="1"/>
          </p:cNvPicPr>
          <p:nvPr/>
        </p:nvPicPr>
        <p:blipFill>
          <a:blip r:embed="rId4"/>
          <a:stretch>
            <a:fillRect/>
          </a:stretch>
        </p:blipFill>
        <p:spPr>
          <a:xfrm flipV="1">
            <a:off x="10255900" y="2081920"/>
            <a:ext cx="198395" cy="247994"/>
          </a:xfrm>
          <a:prstGeom prst="rect">
            <a:avLst/>
          </a:prstGeom>
        </p:spPr>
      </p:pic>
      <p:sp>
        <p:nvSpPr>
          <p:cNvPr id="15" name="TextBox 14">
            <a:extLst>
              <a:ext uri="{FF2B5EF4-FFF2-40B4-BE49-F238E27FC236}">
                <a16:creationId xmlns:a16="http://schemas.microsoft.com/office/drawing/2014/main" id="{6DCF6E76-B82A-1E4D-BD60-DDD791C327AF}"/>
              </a:ext>
            </a:extLst>
          </p:cNvPr>
          <p:cNvSpPr txBox="1"/>
          <p:nvPr/>
        </p:nvSpPr>
        <p:spPr>
          <a:xfrm>
            <a:off x="10425035" y="2007599"/>
            <a:ext cx="765367" cy="369332"/>
          </a:xfrm>
          <a:prstGeom prst="rect">
            <a:avLst/>
          </a:prstGeom>
          <a:noFill/>
        </p:spPr>
        <p:txBody>
          <a:bodyPr wrap="square" rtlCol="0">
            <a:spAutoFit/>
          </a:bodyPr>
          <a:lstStyle/>
          <a:p>
            <a:r>
              <a:rPr lang="en-US" b="1" dirty="0" err="1">
                <a:solidFill>
                  <a:srgbClr val="00B050"/>
                </a:solidFill>
              </a:rPr>
              <a:t>wx</a:t>
            </a:r>
            <a:endParaRPr lang="en-US" b="1" dirty="0">
              <a:solidFill>
                <a:srgbClr val="00B050"/>
              </a:solidFill>
            </a:endParaRPr>
          </a:p>
        </p:txBody>
      </p:sp>
      <p:sp>
        <p:nvSpPr>
          <p:cNvPr id="16" name="TextBox 15">
            <a:extLst>
              <a:ext uri="{FF2B5EF4-FFF2-40B4-BE49-F238E27FC236}">
                <a16:creationId xmlns:a16="http://schemas.microsoft.com/office/drawing/2014/main" id="{6729F986-F07F-F147-BB8D-0438B8122ACD}"/>
              </a:ext>
            </a:extLst>
          </p:cNvPr>
          <p:cNvSpPr txBox="1"/>
          <p:nvPr/>
        </p:nvSpPr>
        <p:spPr>
          <a:xfrm>
            <a:off x="9861138" y="2030240"/>
            <a:ext cx="668315" cy="369332"/>
          </a:xfrm>
          <a:prstGeom prst="rect">
            <a:avLst/>
          </a:prstGeom>
          <a:noFill/>
        </p:spPr>
        <p:txBody>
          <a:bodyPr wrap="square" rtlCol="0">
            <a:spAutoFit/>
          </a:bodyPr>
          <a:lstStyle/>
          <a:p>
            <a:r>
              <a:rPr lang="en-US" dirty="0">
                <a:solidFill>
                  <a:srgbClr val="00B050"/>
                </a:solidFill>
              </a:rPr>
              <a:t>O=</a:t>
            </a:r>
          </a:p>
        </p:txBody>
      </p:sp>
      <p:sp>
        <p:nvSpPr>
          <p:cNvPr id="17" name="TextBox 16">
            <a:extLst>
              <a:ext uri="{FF2B5EF4-FFF2-40B4-BE49-F238E27FC236}">
                <a16:creationId xmlns:a16="http://schemas.microsoft.com/office/drawing/2014/main" id="{91E5E847-D623-A247-9889-326DEBB55CE7}"/>
              </a:ext>
            </a:extLst>
          </p:cNvPr>
          <p:cNvSpPr txBox="1"/>
          <p:nvPr/>
        </p:nvSpPr>
        <p:spPr>
          <a:xfrm>
            <a:off x="9587345" y="2840185"/>
            <a:ext cx="1842655" cy="369332"/>
          </a:xfrm>
          <a:prstGeom prst="rect">
            <a:avLst/>
          </a:prstGeom>
          <a:noFill/>
        </p:spPr>
        <p:txBody>
          <a:bodyPr wrap="square" rtlCol="0">
            <a:spAutoFit/>
          </a:bodyPr>
          <a:lstStyle/>
          <a:p>
            <a:r>
              <a:rPr lang="en-US" dirty="0">
                <a:solidFill>
                  <a:srgbClr val="FF0000"/>
                </a:solidFill>
              </a:rPr>
              <a:t>Y’ = Sigmoid(O)</a:t>
            </a:r>
          </a:p>
        </p:txBody>
      </p:sp>
    </p:spTree>
    <p:extLst>
      <p:ext uri="{BB962C8B-B14F-4D97-AF65-F5344CB8AC3E}">
        <p14:creationId xmlns:p14="http://schemas.microsoft.com/office/powerpoint/2010/main" val="39429208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Representation</a:t>
            </a:r>
          </a:p>
        </p:txBody>
      </p:sp>
      <p:pic>
        <p:nvPicPr>
          <p:cNvPr id="4" name="Picture 3">
            <a:extLst>
              <a:ext uri="{FF2B5EF4-FFF2-40B4-BE49-F238E27FC236}">
                <a16:creationId xmlns:a16="http://schemas.microsoft.com/office/drawing/2014/main" id="{E1C8FE15-00B6-0B4C-BD1A-F3D6734B778C}"/>
              </a:ext>
            </a:extLst>
          </p:cNvPr>
          <p:cNvPicPr>
            <a:picLocks noChangeAspect="1"/>
          </p:cNvPicPr>
          <p:nvPr/>
        </p:nvPicPr>
        <p:blipFill>
          <a:blip r:embed="rId3"/>
          <a:stretch>
            <a:fillRect/>
          </a:stretch>
        </p:blipFill>
        <p:spPr>
          <a:xfrm>
            <a:off x="6766271" y="201493"/>
            <a:ext cx="4955483" cy="3005231"/>
          </a:xfrm>
          <a:prstGeom prst="rect">
            <a:avLst/>
          </a:prstGeom>
        </p:spPr>
      </p:pic>
      <p:sp>
        <p:nvSpPr>
          <p:cNvPr id="5" name="TextBox 4">
            <a:extLst>
              <a:ext uri="{FF2B5EF4-FFF2-40B4-BE49-F238E27FC236}">
                <a16:creationId xmlns:a16="http://schemas.microsoft.com/office/drawing/2014/main" id="{C6F65E0E-FDC2-8247-A2EB-25A150113428}"/>
              </a:ext>
            </a:extLst>
          </p:cNvPr>
          <p:cNvSpPr txBox="1"/>
          <p:nvPr/>
        </p:nvSpPr>
        <p:spPr>
          <a:xfrm>
            <a:off x="914400" y="1650896"/>
            <a:ext cx="3643745" cy="1384995"/>
          </a:xfrm>
          <a:prstGeom prst="rect">
            <a:avLst/>
          </a:prstGeom>
          <a:noFill/>
        </p:spPr>
        <p:txBody>
          <a:bodyPr wrap="square" rtlCol="0">
            <a:spAutoFit/>
          </a:bodyPr>
          <a:lstStyle/>
          <a:p>
            <a:r>
              <a:rPr lang="en-US" sz="2800" b="1" dirty="0"/>
              <a:t>W =    0.71     0.112</a:t>
            </a:r>
          </a:p>
          <a:p>
            <a:r>
              <a:rPr lang="en-US" sz="2800" b="1" dirty="0"/>
              <a:t>	0.355    0.856</a:t>
            </a:r>
          </a:p>
          <a:p>
            <a:r>
              <a:rPr lang="en-US" sz="2800" b="1" dirty="0"/>
              <a:t>	0.268    0.468</a:t>
            </a:r>
          </a:p>
        </p:txBody>
      </p:sp>
      <p:sp>
        <p:nvSpPr>
          <p:cNvPr id="7" name="Left Bracket 6">
            <a:extLst>
              <a:ext uri="{FF2B5EF4-FFF2-40B4-BE49-F238E27FC236}">
                <a16:creationId xmlns:a16="http://schemas.microsoft.com/office/drawing/2014/main" id="{82D69DB3-6E61-324F-AE74-58060E744AE7}"/>
              </a:ext>
            </a:extLst>
          </p:cNvPr>
          <p:cNvSpPr/>
          <p:nvPr/>
        </p:nvSpPr>
        <p:spPr>
          <a:xfrm>
            <a:off x="1741764" y="1704109"/>
            <a:ext cx="170163" cy="1316182"/>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ket 7">
            <a:extLst>
              <a:ext uri="{FF2B5EF4-FFF2-40B4-BE49-F238E27FC236}">
                <a16:creationId xmlns:a16="http://schemas.microsoft.com/office/drawing/2014/main" id="{C092A481-F96A-194D-8E4C-08ED75DC1D18}"/>
              </a:ext>
            </a:extLst>
          </p:cNvPr>
          <p:cNvSpPr/>
          <p:nvPr/>
        </p:nvSpPr>
        <p:spPr>
          <a:xfrm>
            <a:off x="4017818" y="1704109"/>
            <a:ext cx="180109" cy="1316182"/>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9D33EEFD-E7B6-A743-A302-689CC42A081F}"/>
              </a:ext>
            </a:extLst>
          </p:cNvPr>
          <p:cNvSpPr txBox="1"/>
          <p:nvPr/>
        </p:nvSpPr>
        <p:spPr>
          <a:xfrm>
            <a:off x="4408764" y="1843594"/>
            <a:ext cx="1953489" cy="954107"/>
          </a:xfrm>
          <a:prstGeom prst="rect">
            <a:avLst/>
          </a:prstGeom>
          <a:noFill/>
        </p:spPr>
        <p:txBody>
          <a:bodyPr wrap="square" rtlCol="0">
            <a:spAutoFit/>
          </a:bodyPr>
          <a:lstStyle/>
          <a:p>
            <a:r>
              <a:rPr lang="en-US" sz="2800" b="1" dirty="0"/>
              <a:t>X =       1</a:t>
            </a:r>
          </a:p>
          <a:p>
            <a:r>
              <a:rPr lang="en-US" sz="2800" b="1" dirty="0"/>
              <a:t>	 1</a:t>
            </a:r>
          </a:p>
        </p:txBody>
      </p:sp>
      <p:sp>
        <p:nvSpPr>
          <p:cNvPr id="19" name="Left Bracket 18">
            <a:extLst>
              <a:ext uri="{FF2B5EF4-FFF2-40B4-BE49-F238E27FC236}">
                <a16:creationId xmlns:a16="http://schemas.microsoft.com/office/drawing/2014/main" id="{91273337-51E4-0A48-A52C-3E62F6DC23B2}"/>
              </a:ext>
            </a:extLst>
          </p:cNvPr>
          <p:cNvSpPr/>
          <p:nvPr/>
        </p:nvSpPr>
        <p:spPr>
          <a:xfrm>
            <a:off x="5208419" y="1938384"/>
            <a:ext cx="114743" cy="859317"/>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ight Bracket 19">
            <a:extLst>
              <a:ext uri="{FF2B5EF4-FFF2-40B4-BE49-F238E27FC236}">
                <a16:creationId xmlns:a16="http://schemas.microsoft.com/office/drawing/2014/main" id="{AD817251-9A40-8744-899E-06789500F526}"/>
              </a:ext>
            </a:extLst>
          </p:cNvPr>
          <p:cNvSpPr/>
          <p:nvPr/>
        </p:nvSpPr>
        <p:spPr>
          <a:xfrm>
            <a:off x="5772583" y="1938384"/>
            <a:ext cx="110834" cy="859317"/>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TextBox 20">
            <a:extLst>
              <a:ext uri="{FF2B5EF4-FFF2-40B4-BE49-F238E27FC236}">
                <a16:creationId xmlns:a16="http://schemas.microsoft.com/office/drawing/2014/main" id="{D002025A-DCD2-6C48-BAB4-FAED208AD505}"/>
              </a:ext>
            </a:extLst>
          </p:cNvPr>
          <p:cNvSpPr txBox="1"/>
          <p:nvPr/>
        </p:nvSpPr>
        <p:spPr>
          <a:xfrm>
            <a:off x="1039089" y="4075468"/>
            <a:ext cx="2064329" cy="523220"/>
          </a:xfrm>
          <a:prstGeom prst="rect">
            <a:avLst/>
          </a:prstGeom>
          <a:noFill/>
        </p:spPr>
        <p:txBody>
          <a:bodyPr wrap="square" rtlCol="0">
            <a:spAutoFit/>
          </a:bodyPr>
          <a:lstStyle/>
          <a:p>
            <a:r>
              <a:rPr lang="en-US" sz="2800" b="1" dirty="0"/>
              <a:t>W. X  =    ??	</a:t>
            </a:r>
          </a:p>
        </p:txBody>
      </p:sp>
    </p:spTree>
    <p:extLst>
      <p:ext uri="{BB962C8B-B14F-4D97-AF65-F5344CB8AC3E}">
        <p14:creationId xmlns:p14="http://schemas.microsoft.com/office/powerpoint/2010/main" val="19041073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Connecting neurons – neural network</a:t>
            </a:r>
          </a:p>
        </p:txBody>
      </p:sp>
      <p:pic>
        <p:nvPicPr>
          <p:cNvPr id="30" name="Picture 29">
            <a:extLst>
              <a:ext uri="{FF2B5EF4-FFF2-40B4-BE49-F238E27FC236}">
                <a16:creationId xmlns:a16="http://schemas.microsoft.com/office/drawing/2014/main" id="{52E74F78-48C1-3442-A9F3-70311F4A450E}"/>
              </a:ext>
            </a:extLst>
          </p:cNvPr>
          <p:cNvPicPr>
            <a:picLocks noChangeAspect="1"/>
          </p:cNvPicPr>
          <p:nvPr/>
        </p:nvPicPr>
        <p:blipFill rotWithShape="1">
          <a:blip r:embed="rId3"/>
          <a:srcRect l="6594" t="3697" r="51190" b="19506"/>
          <a:stretch/>
        </p:blipFill>
        <p:spPr>
          <a:xfrm>
            <a:off x="3591897" y="1371596"/>
            <a:ext cx="5417128" cy="3941825"/>
          </a:xfrm>
          <a:prstGeom prst="rect">
            <a:avLst/>
          </a:prstGeom>
        </p:spPr>
      </p:pic>
      <p:sp>
        <p:nvSpPr>
          <p:cNvPr id="3" name="TextBox 2">
            <a:extLst>
              <a:ext uri="{FF2B5EF4-FFF2-40B4-BE49-F238E27FC236}">
                <a16:creationId xmlns:a16="http://schemas.microsoft.com/office/drawing/2014/main" id="{735D2910-67C1-D04F-895C-B7CA77A319EF}"/>
              </a:ext>
            </a:extLst>
          </p:cNvPr>
          <p:cNvSpPr txBox="1"/>
          <p:nvPr/>
        </p:nvSpPr>
        <p:spPr>
          <a:xfrm>
            <a:off x="7783595" y="1893326"/>
            <a:ext cx="2284600" cy="369332"/>
          </a:xfrm>
          <a:prstGeom prst="rect">
            <a:avLst/>
          </a:prstGeom>
          <a:noFill/>
        </p:spPr>
        <p:txBody>
          <a:bodyPr wrap="none" rtlCol="0">
            <a:spAutoFit/>
          </a:bodyPr>
          <a:lstStyle/>
          <a:p>
            <a:r>
              <a:rPr lang="en-US" dirty="0">
                <a:solidFill>
                  <a:srgbClr val="FF0000"/>
                </a:solidFill>
              </a:rPr>
              <a:t>Error = Output - target</a:t>
            </a:r>
          </a:p>
        </p:txBody>
      </p:sp>
      <p:sp>
        <p:nvSpPr>
          <p:cNvPr id="5" name="TextBox 4">
            <a:extLst>
              <a:ext uri="{FF2B5EF4-FFF2-40B4-BE49-F238E27FC236}">
                <a16:creationId xmlns:a16="http://schemas.microsoft.com/office/drawing/2014/main" id="{46BC8441-F9C8-2F43-AD0B-15976012EE8A}"/>
              </a:ext>
            </a:extLst>
          </p:cNvPr>
          <p:cNvSpPr txBox="1"/>
          <p:nvPr/>
        </p:nvSpPr>
        <p:spPr>
          <a:xfrm>
            <a:off x="6927270" y="1523994"/>
            <a:ext cx="856325" cy="369332"/>
          </a:xfrm>
          <a:prstGeom prst="rect">
            <a:avLst/>
          </a:prstGeom>
          <a:noFill/>
        </p:spPr>
        <p:txBody>
          <a:bodyPr wrap="none" rtlCol="0">
            <a:spAutoFit/>
          </a:bodyPr>
          <a:lstStyle/>
          <a:p>
            <a:r>
              <a:rPr lang="en-US" dirty="0"/>
              <a:t>Output</a:t>
            </a:r>
          </a:p>
        </p:txBody>
      </p:sp>
      <p:sp>
        <p:nvSpPr>
          <p:cNvPr id="4" name="Freeform 3">
            <a:extLst>
              <a:ext uri="{FF2B5EF4-FFF2-40B4-BE49-F238E27FC236}">
                <a16:creationId xmlns:a16="http://schemas.microsoft.com/office/drawing/2014/main" id="{2B3CA11E-3D0E-F846-982E-02732B3ACEFF}"/>
              </a:ext>
            </a:extLst>
          </p:cNvPr>
          <p:cNvSpPr/>
          <p:nvPr/>
        </p:nvSpPr>
        <p:spPr>
          <a:xfrm>
            <a:off x="5443356" y="983673"/>
            <a:ext cx="2855517" cy="1011382"/>
          </a:xfrm>
          <a:custGeom>
            <a:avLst/>
            <a:gdLst>
              <a:gd name="connsiteX0" fmla="*/ 2855517 w 2855517"/>
              <a:gd name="connsiteY0" fmla="*/ 1011382 h 1011382"/>
              <a:gd name="connsiteX1" fmla="*/ 2827808 w 2855517"/>
              <a:gd name="connsiteY1" fmla="*/ 817418 h 1011382"/>
              <a:gd name="connsiteX2" fmla="*/ 2813953 w 2855517"/>
              <a:gd name="connsiteY2" fmla="*/ 762000 h 1011382"/>
              <a:gd name="connsiteX3" fmla="*/ 2786244 w 2855517"/>
              <a:gd name="connsiteY3" fmla="*/ 720436 h 1011382"/>
              <a:gd name="connsiteX4" fmla="*/ 2744680 w 2855517"/>
              <a:gd name="connsiteY4" fmla="*/ 651163 h 1011382"/>
              <a:gd name="connsiteX5" fmla="*/ 2689262 w 2855517"/>
              <a:gd name="connsiteY5" fmla="*/ 568036 h 1011382"/>
              <a:gd name="connsiteX6" fmla="*/ 2675408 w 2855517"/>
              <a:gd name="connsiteY6" fmla="*/ 526472 h 1011382"/>
              <a:gd name="connsiteX7" fmla="*/ 2592280 w 2855517"/>
              <a:gd name="connsiteY7" fmla="*/ 457200 h 1011382"/>
              <a:gd name="connsiteX8" fmla="*/ 2453735 w 2855517"/>
              <a:gd name="connsiteY8" fmla="*/ 332509 h 1011382"/>
              <a:gd name="connsiteX9" fmla="*/ 2412171 w 2855517"/>
              <a:gd name="connsiteY9" fmla="*/ 318654 h 1011382"/>
              <a:gd name="connsiteX10" fmla="*/ 2315189 w 2855517"/>
              <a:gd name="connsiteY10" fmla="*/ 263236 h 1011382"/>
              <a:gd name="connsiteX11" fmla="*/ 2218208 w 2855517"/>
              <a:gd name="connsiteY11" fmla="*/ 221672 h 1011382"/>
              <a:gd name="connsiteX12" fmla="*/ 2135080 w 2855517"/>
              <a:gd name="connsiteY12" fmla="*/ 166254 h 1011382"/>
              <a:gd name="connsiteX13" fmla="*/ 2010389 w 2855517"/>
              <a:gd name="connsiteY13" fmla="*/ 124691 h 1011382"/>
              <a:gd name="connsiteX14" fmla="*/ 1857989 w 2855517"/>
              <a:gd name="connsiteY14" fmla="*/ 69272 h 1011382"/>
              <a:gd name="connsiteX15" fmla="*/ 1733299 w 2855517"/>
              <a:gd name="connsiteY15" fmla="*/ 41563 h 1011382"/>
              <a:gd name="connsiteX16" fmla="*/ 1691735 w 2855517"/>
              <a:gd name="connsiteY16" fmla="*/ 27709 h 1011382"/>
              <a:gd name="connsiteX17" fmla="*/ 1442353 w 2855517"/>
              <a:gd name="connsiteY17" fmla="*/ 0 h 1011382"/>
              <a:gd name="connsiteX18" fmla="*/ 1345371 w 2855517"/>
              <a:gd name="connsiteY18" fmla="*/ 13854 h 1011382"/>
              <a:gd name="connsiteX19" fmla="*/ 1262244 w 2855517"/>
              <a:gd name="connsiteY19" fmla="*/ 41563 h 1011382"/>
              <a:gd name="connsiteX20" fmla="*/ 1206826 w 2855517"/>
              <a:gd name="connsiteY20" fmla="*/ 55418 h 1011382"/>
              <a:gd name="connsiteX21" fmla="*/ 1123699 w 2855517"/>
              <a:gd name="connsiteY21" fmla="*/ 83127 h 1011382"/>
              <a:gd name="connsiteX22" fmla="*/ 985153 w 2855517"/>
              <a:gd name="connsiteY22" fmla="*/ 110836 h 1011382"/>
              <a:gd name="connsiteX23" fmla="*/ 902026 w 2855517"/>
              <a:gd name="connsiteY23" fmla="*/ 138545 h 1011382"/>
              <a:gd name="connsiteX24" fmla="*/ 777335 w 2855517"/>
              <a:gd name="connsiteY24" fmla="*/ 166254 h 1011382"/>
              <a:gd name="connsiteX25" fmla="*/ 652644 w 2855517"/>
              <a:gd name="connsiteY25" fmla="*/ 207818 h 1011382"/>
              <a:gd name="connsiteX26" fmla="*/ 611080 w 2855517"/>
              <a:gd name="connsiteY26" fmla="*/ 221672 h 1011382"/>
              <a:gd name="connsiteX27" fmla="*/ 514099 w 2855517"/>
              <a:gd name="connsiteY27" fmla="*/ 249382 h 1011382"/>
              <a:gd name="connsiteX28" fmla="*/ 430971 w 2855517"/>
              <a:gd name="connsiteY28" fmla="*/ 290945 h 1011382"/>
              <a:gd name="connsiteX29" fmla="*/ 389408 w 2855517"/>
              <a:gd name="connsiteY29" fmla="*/ 318654 h 1011382"/>
              <a:gd name="connsiteX30" fmla="*/ 347844 w 2855517"/>
              <a:gd name="connsiteY30" fmla="*/ 332509 h 1011382"/>
              <a:gd name="connsiteX31" fmla="*/ 237008 w 2855517"/>
              <a:gd name="connsiteY31" fmla="*/ 374072 h 1011382"/>
              <a:gd name="connsiteX32" fmla="*/ 195444 w 2855517"/>
              <a:gd name="connsiteY32" fmla="*/ 401782 h 1011382"/>
              <a:gd name="connsiteX33" fmla="*/ 153880 w 2855517"/>
              <a:gd name="connsiteY33" fmla="*/ 415636 h 1011382"/>
              <a:gd name="connsiteX34" fmla="*/ 126171 w 2855517"/>
              <a:gd name="connsiteY34" fmla="*/ 471054 h 1011382"/>
              <a:gd name="connsiteX35" fmla="*/ 84608 w 2855517"/>
              <a:gd name="connsiteY35" fmla="*/ 540327 h 1011382"/>
              <a:gd name="connsiteX36" fmla="*/ 29189 w 2855517"/>
              <a:gd name="connsiteY36" fmla="*/ 665018 h 1011382"/>
              <a:gd name="connsiteX37" fmla="*/ 1480 w 2855517"/>
              <a:gd name="connsiteY37" fmla="*/ 775854 h 1011382"/>
              <a:gd name="connsiteX38" fmla="*/ 1480 w 2855517"/>
              <a:gd name="connsiteY38" fmla="*/ 955963 h 1011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855517" h="1011382">
                <a:moveTo>
                  <a:pt x="2855517" y="1011382"/>
                </a:moveTo>
                <a:cubicBezTo>
                  <a:pt x="2847005" y="943291"/>
                  <a:pt x="2841123" y="883991"/>
                  <a:pt x="2827808" y="817418"/>
                </a:cubicBezTo>
                <a:cubicBezTo>
                  <a:pt x="2824074" y="798747"/>
                  <a:pt x="2821454" y="779502"/>
                  <a:pt x="2813953" y="762000"/>
                </a:cubicBezTo>
                <a:cubicBezTo>
                  <a:pt x="2807394" y="746695"/>
                  <a:pt x="2795069" y="734556"/>
                  <a:pt x="2786244" y="720436"/>
                </a:cubicBezTo>
                <a:cubicBezTo>
                  <a:pt x="2771972" y="697601"/>
                  <a:pt x="2759137" y="673882"/>
                  <a:pt x="2744680" y="651163"/>
                </a:cubicBezTo>
                <a:cubicBezTo>
                  <a:pt x="2726801" y="623067"/>
                  <a:pt x="2689262" y="568036"/>
                  <a:pt x="2689262" y="568036"/>
                </a:cubicBezTo>
                <a:cubicBezTo>
                  <a:pt x="2684644" y="554181"/>
                  <a:pt x="2683509" y="538623"/>
                  <a:pt x="2675408" y="526472"/>
                </a:cubicBezTo>
                <a:cubicBezTo>
                  <a:pt x="2640951" y="474786"/>
                  <a:pt x="2634101" y="494374"/>
                  <a:pt x="2592280" y="457200"/>
                </a:cubicBezTo>
                <a:cubicBezTo>
                  <a:pt x="2540839" y="411474"/>
                  <a:pt x="2512211" y="365924"/>
                  <a:pt x="2453735" y="332509"/>
                </a:cubicBezTo>
                <a:cubicBezTo>
                  <a:pt x="2441055" y="325263"/>
                  <a:pt x="2426026" y="323272"/>
                  <a:pt x="2412171" y="318654"/>
                </a:cubicBezTo>
                <a:cubicBezTo>
                  <a:pt x="2278165" y="218150"/>
                  <a:pt x="2420974" y="316129"/>
                  <a:pt x="2315189" y="263236"/>
                </a:cubicBezTo>
                <a:cubicBezTo>
                  <a:pt x="2219511" y="215396"/>
                  <a:pt x="2333546" y="250507"/>
                  <a:pt x="2218208" y="221672"/>
                </a:cubicBezTo>
                <a:cubicBezTo>
                  <a:pt x="2190499" y="203199"/>
                  <a:pt x="2166000" y="178622"/>
                  <a:pt x="2135080" y="166254"/>
                </a:cubicBezTo>
                <a:cubicBezTo>
                  <a:pt x="2048128" y="131473"/>
                  <a:pt x="2089935" y="144576"/>
                  <a:pt x="2010389" y="124691"/>
                </a:cubicBezTo>
                <a:cubicBezTo>
                  <a:pt x="1923261" y="66605"/>
                  <a:pt x="2016720" y="122181"/>
                  <a:pt x="1857989" y="69272"/>
                </a:cubicBezTo>
                <a:cubicBezTo>
                  <a:pt x="1764426" y="38085"/>
                  <a:pt x="1879594" y="74073"/>
                  <a:pt x="1733299" y="41563"/>
                </a:cubicBezTo>
                <a:cubicBezTo>
                  <a:pt x="1719043" y="38395"/>
                  <a:pt x="1706103" y="30321"/>
                  <a:pt x="1691735" y="27709"/>
                </a:cubicBezTo>
                <a:cubicBezTo>
                  <a:pt x="1643782" y="18990"/>
                  <a:pt x="1482153" y="3980"/>
                  <a:pt x="1442353" y="0"/>
                </a:cubicBezTo>
                <a:cubicBezTo>
                  <a:pt x="1410026" y="4618"/>
                  <a:pt x="1377190" y="6511"/>
                  <a:pt x="1345371" y="13854"/>
                </a:cubicBezTo>
                <a:cubicBezTo>
                  <a:pt x="1316911" y="20422"/>
                  <a:pt x="1290580" y="34479"/>
                  <a:pt x="1262244" y="41563"/>
                </a:cubicBezTo>
                <a:cubicBezTo>
                  <a:pt x="1243771" y="46181"/>
                  <a:pt x="1225064" y="49946"/>
                  <a:pt x="1206826" y="55418"/>
                </a:cubicBezTo>
                <a:cubicBezTo>
                  <a:pt x="1178850" y="63811"/>
                  <a:pt x="1152340" y="77399"/>
                  <a:pt x="1123699" y="83127"/>
                </a:cubicBezTo>
                <a:cubicBezTo>
                  <a:pt x="1077517" y="92363"/>
                  <a:pt x="1030843" y="99413"/>
                  <a:pt x="985153" y="110836"/>
                </a:cubicBezTo>
                <a:cubicBezTo>
                  <a:pt x="956817" y="117920"/>
                  <a:pt x="930248" y="131019"/>
                  <a:pt x="902026" y="138545"/>
                </a:cubicBezTo>
                <a:cubicBezTo>
                  <a:pt x="860886" y="149516"/>
                  <a:pt x="818475" y="155283"/>
                  <a:pt x="777335" y="166254"/>
                </a:cubicBezTo>
                <a:cubicBezTo>
                  <a:pt x="777316" y="166259"/>
                  <a:pt x="673435" y="200888"/>
                  <a:pt x="652644" y="207818"/>
                </a:cubicBezTo>
                <a:cubicBezTo>
                  <a:pt x="638789" y="212436"/>
                  <a:pt x="625248" y="218130"/>
                  <a:pt x="611080" y="221672"/>
                </a:cubicBezTo>
                <a:cubicBezTo>
                  <a:pt x="593322" y="226112"/>
                  <a:pt x="533977" y="239443"/>
                  <a:pt x="514099" y="249382"/>
                </a:cubicBezTo>
                <a:cubicBezTo>
                  <a:pt x="406680" y="303092"/>
                  <a:pt x="535433" y="256126"/>
                  <a:pt x="430971" y="290945"/>
                </a:cubicBezTo>
                <a:cubicBezTo>
                  <a:pt x="417117" y="300181"/>
                  <a:pt x="404301" y="311207"/>
                  <a:pt x="389408" y="318654"/>
                </a:cubicBezTo>
                <a:cubicBezTo>
                  <a:pt x="376346" y="325185"/>
                  <a:pt x="361518" y="327381"/>
                  <a:pt x="347844" y="332509"/>
                </a:cubicBezTo>
                <a:cubicBezTo>
                  <a:pt x="215331" y="382201"/>
                  <a:pt x="331337" y="342630"/>
                  <a:pt x="237008" y="374072"/>
                </a:cubicBezTo>
                <a:cubicBezTo>
                  <a:pt x="223153" y="383309"/>
                  <a:pt x="210337" y="394335"/>
                  <a:pt x="195444" y="401782"/>
                </a:cubicBezTo>
                <a:cubicBezTo>
                  <a:pt x="182382" y="408313"/>
                  <a:pt x="164207" y="405309"/>
                  <a:pt x="153880" y="415636"/>
                </a:cubicBezTo>
                <a:cubicBezTo>
                  <a:pt x="139276" y="430240"/>
                  <a:pt x="136201" y="453000"/>
                  <a:pt x="126171" y="471054"/>
                </a:cubicBezTo>
                <a:cubicBezTo>
                  <a:pt x="113094" y="494594"/>
                  <a:pt x="95751" y="515812"/>
                  <a:pt x="84608" y="540327"/>
                </a:cubicBezTo>
                <a:cubicBezTo>
                  <a:pt x="13952" y="695771"/>
                  <a:pt x="94583" y="566930"/>
                  <a:pt x="29189" y="665018"/>
                </a:cubicBezTo>
                <a:cubicBezTo>
                  <a:pt x="16875" y="701961"/>
                  <a:pt x="3709" y="735734"/>
                  <a:pt x="1480" y="775854"/>
                </a:cubicBezTo>
                <a:cubicBezTo>
                  <a:pt x="-1850" y="835798"/>
                  <a:pt x="1480" y="895927"/>
                  <a:pt x="1480" y="955963"/>
                </a:cubicBezTo>
              </a:path>
            </a:pathLst>
          </a:cu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9AFEFEFE-D550-2941-B193-5B41671CA7A2}"/>
              </a:ext>
            </a:extLst>
          </p:cNvPr>
          <p:cNvSpPr/>
          <p:nvPr/>
        </p:nvSpPr>
        <p:spPr>
          <a:xfrm flipV="1">
            <a:off x="5846618" y="2060171"/>
            <a:ext cx="1936977" cy="68681"/>
          </a:xfrm>
          <a:custGeom>
            <a:avLst/>
            <a:gdLst>
              <a:gd name="connsiteX0" fmla="*/ 2701637 w 2701637"/>
              <a:gd name="connsiteY0" fmla="*/ 96982 h 193964"/>
              <a:gd name="connsiteX1" fmla="*/ 2604655 w 2701637"/>
              <a:gd name="connsiteY1" fmla="*/ 110836 h 193964"/>
              <a:gd name="connsiteX2" fmla="*/ 2535382 w 2701637"/>
              <a:gd name="connsiteY2" fmla="*/ 96982 h 193964"/>
              <a:gd name="connsiteX3" fmla="*/ 2313710 w 2701637"/>
              <a:gd name="connsiteY3" fmla="*/ 69273 h 193964"/>
              <a:gd name="connsiteX4" fmla="*/ 2258291 w 2701637"/>
              <a:gd name="connsiteY4" fmla="*/ 55418 h 193964"/>
              <a:gd name="connsiteX5" fmla="*/ 2022764 w 2701637"/>
              <a:gd name="connsiteY5" fmla="*/ 27709 h 193964"/>
              <a:gd name="connsiteX6" fmla="*/ 1717964 w 2701637"/>
              <a:gd name="connsiteY6" fmla="*/ 0 h 193964"/>
              <a:gd name="connsiteX7" fmla="*/ 845128 w 2701637"/>
              <a:gd name="connsiteY7" fmla="*/ 13854 h 193964"/>
              <a:gd name="connsiteX8" fmla="*/ 540328 w 2701637"/>
              <a:gd name="connsiteY8" fmla="*/ 69273 h 193964"/>
              <a:gd name="connsiteX9" fmla="*/ 401782 w 2701637"/>
              <a:gd name="connsiteY9" fmla="*/ 96982 h 193964"/>
              <a:gd name="connsiteX10" fmla="*/ 249382 w 2701637"/>
              <a:gd name="connsiteY10" fmla="*/ 138545 h 193964"/>
              <a:gd name="connsiteX11" fmla="*/ 83128 w 2701637"/>
              <a:gd name="connsiteY11" fmla="*/ 166254 h 193964"/>
              <a:gd name="connsiteX12" fmla="*/ 0 w 2701637"/>
              <a:gd name="connsiteY12" fmla="*/ 193964 h 19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01637" h="193964">
                <a:moveTo>
                  <a:pt x="2701637" y="96982"/>
                </a:moveTo>
                <a:cubicBezTo>
                  <a:pt x="2669310" y="101600"/>
                  <a:pt x="2637311" y="110836"/>
                  <a:pt x="2604655" y="110836"/>
                </a:cubicBezTo>
                <a:cubicBezTo>
                  <a:pt x="2581107" y="110836"/>
                  <a:pt x="2558694" y="100312"/>
                  <a:pt x="2535382" y="96982"/>
                </a:cubicBezTo>
                <a:cubicBezTo>
                  <a:pt x="2427440" y="81562"/>
                  <a:pt x="2413669" y="87447"/>
                  <a:pt x="2313710" y="69273"/>
                </a:cubicBezTo>
                <a:cubicBezTo>
                  <a:pt x="2294976" y="65867"/>
                  <a:pt x="2276963" y="59152"/>
                  <a:pt x="2258291" y="55418"/>
                </a:cubicBezTo>
                <a:cubicBezTo>
                  <a:pt x="2165630" y="36886"/>
                  <a:pt x="2129087" y="37375"/>
                  <a:pt x="2022764" y="27709"/>
                </a:cubicBezTo>
                <a:cubicBezTo>
                  <a:pt x="1899184" y="2992"/>
                  <a:pt x="1900817" y="0"/>
                  <a:pt x="1717964" y="0"/>
                </a:cubicBezTo>
                <a:cubicBezTo>
                  <a:pt x="1426982" y="0"/>
                  <a:pt x="1136073" y="9236"/>
                  <a:pt x="845128" y="13854"/>
                </a:cubicBezTo>
                <a:cubicBezTo>
                  <a:pt x="632398" y="49310"/>
                  <a:pt x="733982" y="30543"/>
                  <a:pt x="540328" y="69273"/>
                </a:cubicBezTo>
                <a:lnTo>
                  <a:pt x="401782" y="96982"/>
                </a:lnTo>
                <a:cubicBezTo>
                  <a:pt x="327539" y="121730"/>
                  <a:pt x="322122" y="127354"/>
                  <a:pt x="249382" y="138545"/>
                </a:cubicBezTo>
                <a:cubicBezTo>
                  <a:pt x="155299" y="153019"/>
                  <a:pt x="156437" y="144261"/>
                  <a:pt x="83128" y="166254"/>
                </a:cubicBezTo>
                <a:cubicBezTo>
                  <a:pt x="55152" y="174647"/>
                  <a:pt x="0" y="193964"/>
                  <a:pt x="0" y="193964"/>
                </a:cubicBezTo>
              </a:path>
            </a:pathLst>
          </a:cu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12931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1C8FE15-00B6-0B4C-BD1A-F3D6734B778C}"/>
              </a:ext>
            </a:extLst>
          </p:cNvPr>
          <p:cNvPicPr>
            <a:picLocks noChangeAspect="1"/>
          </p:cNvPicPr>
          <p:nvPr/>
        </p:nvPicPr>
        <p:blipFill>
          <a:blip r:embed="rId3"/>
          <a:stretch>
            <a:fillRect/>
          </a:stretch>
        </p:blipFill>
        <p:spPr>
          <a:xfrm>
            <a:off x="1177636" y="1378090"/>
            <a:ext cx="7870988" cy="4773323"/>
          </a:xfrm>
          <a:prstGeom prst="rect">
            <a:avLst/>
          </a:prstGeom>
        </p:spPr>
      </p:pic>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Calculating Error and back propagation</a:t>
            </a:r>
          </a:p>
        </p:txBody>
      </p:sp>
      <p:cxnSp>
        <p:nvCxnSpPr>
          <p:cNvPr id="5" name="Straight Connector 4">
            <a:extLst>
              <a:ext uri="{FF2B5EF4-FFF2-40B4-BE49-F238E27FC236}">
                <a16:creationId xmlns:a16="http://schemas.microsoft.com/office/drawing/2014/main" id="{D7E1CD79-C5BB-394B-9AF1-E2D49D3AC325}"/>
              </a:ext>
            </a:extLst>
          </p:cNvPr>
          <p:cNvCxnSpPr>
            <a:cxnSpLocks/>
          </p:cNvCxnSpPr>
          <p:nvPr/>
        </p:nvCxnSpPr>
        <p:spPr>
          <a:xfrm>
            <a:off x="8575964" y="5611091"/>
            <a:ext cx="955963" cy="96982"/>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726CB1D-1BBC-6C4C-AF79-CDBC180A7012}"/>
              </a:ext>
            </a:extLst>
          </p:cNvPr>
          <p:cNvSpPr txBox="1"/>
          <p:nvPr/>
        </p:nvSpPr>
        <p:spPr>
          <a:xfrm>
            <a:off x="9531927" y="5523407"/>
            <a:ext cx="1828800" cy="369332"/>
          </a:xfrm>
          <a:prstGeom prst="rect">
            <a:avLst/>
          </a:prstGeom>
          <a:noFill/>
        </p:spPr>
        <p:txBody>
          <a:bodyPr wrap="square" rtlCol="0">
            <a:spAutoFit/>
          </a:bodyPr>
          <a:lstStyle/>
          <a:p>
            <a:r>
              <a:rPr lang="en-US" b="1" dirty="0">
                <a:solidFill>
                  <a:srgbClr val="FF0000"/>
                </a:solidFill>
              </a:rPr>
              <a:t>Error = 0.21</a:t>
            </a:r>
          </a:p>
        </p:txBody>
      </p:sp>
      <p:sp>
        <p:nvSpPr>
          <p:cNvPr id="10" name="Freeform 9">
            <a:extLst>
              <a:ext uri="{FF2B5EF4-FFF2-40B4-BE49-F238E27FC236}">
                <a16:creationId xmlns:a16="http://schemas.microsoft.com/office/drawing/2014/main" id="{FCB8F528-DF9A-2340-AFAC-F7716E36EEB3}"/>
              </a:ext>
            </a:extLst>
          </p:cNvPr>
          <p:cNvSpPr/>
          <p:nvPr/>
        </p:nvSpPr>
        <p:spPr>
          <a:xfrm>
            <a:off x="6954982" y="2812473"/>
            <a:ext cx="2133600" cy="2770909"/>
          </a:xfrm>
          <a:custGeom>
            <a:avLst/>
            <a:gdLst>
              <a:gd name="connsiteX0" fmla="*/ 1662545 w 2133600"/>
              <a:gd name="connsiteY0" fmla="*/ 2770909 h 2770909"/>
              <a:gd name="connsiteX1" fmla="*/ 1731818 w 2133600"/>
              <a:gd name="connsiteY1" fmla="*/ 2673927 h 2770909"/>
              <a:gd name="connsiteX2" fmla="*/ 1759527 w 2133600"/>
              <a:gd name="connsiteY2" fmla="*/ 2618509 h 2770909"/>
              <a:gd name="connsiteX3" fmla="*/ 1814945 w 2133600"/>
              <a:gd name="connsiteY3" fmla="*/ 2521527 h 2770909"/>
              <a:gd name="connsiteX4" fmla="*/ 1870363 w 2133600"/>
              <a:gd name="connsiteY4" fmla="*/ 2438400 h 2770909"/>
              <a:gd name="connsiteX5" fmla="*/ 1953491 w 2133600"/>
              <a:gd name="connsiteY5" fmla="*/ 2244436 h 2770909"/>
              <a:gd name="connsiteX6" fmla="*/ 1995054 w 2133600"/>
              <a:gd name="connsiteY6" fmla="*/ 2147454 h 2770909"/>
              <a:gd name="connsiteX7" fmla="*/ 2036618 w 2133600"/>
              <a:gd name="connsiteY7" fmla="*/ 2008909 h 2770909"/>
              <a:gd name="connsiteX8" fmla="*/ 2064327 w 2133600"/>
              <a:gd name="connsiteY8" fmla="*/ 1953491 h 2770909"/>
              <a:gd name="connsiteX9" fmla="*/ 2078182 w 2133600"/>
              <a:gd name="connsiteY9" fmla="*/ 1898072 h 2770909"/>
              <a:gd name="connsiteX10" fmla="*/ 2119745 w 2133600"/>
              <a:gd name="connsiteY10" fmla="*/ 1759527 h 2770909"/>
              <a:gd name="connsiteX11" fmla="*/ 2133600 w 2133600"/>
              <a:gd name="connsiteY11" fmla="*/ 1634836 h 2770909"/>
              <a:gd name="connsiteX12" fmla="*/ 2119745 w 2133600"/>
              <a:gd name="connsiteY12" fmla="*/ 1108363 h 2770909"/>
              <a:gd name="connsiteX13" fmla="*/ 2092036 w 2133600"/>
              <a:gd name="connsiteY13" fmla="*/ 969818 h 2770909"/>
              <a:gd name="connsiteX14" fmla="*/ 2064327 w 2133600"/>
              <a:gd name="connsiteY14" fmla="*/ 858982 h 2770909"/>
              <a:gd name="connsiteX15" fmla="*/ 2050473 w 2133600"/>
              <a:gd name="connsiteY15" fmla="*/ 803563 h 2770909"/>
              <a:gd name="connsiteX16" fmla="*/ 2022763 w 2133600"/>
              <a:gd name="connsiteY16" fmla="*/ 720436 h 2770909"/>
              <a:gd name="connsiteX17" fmla="*/ 1953491 w 2133600"/>
              <a:gd name="connsiteY17" fmla="*/ 595745 h 2770909"/>
              <a:gd name="connsiteX18" fmla="*/ 1870363 w 2133600"/>
              <a:gd name="connsiteY18" fmla="*/ 512618 h 2770909"/>
              <a:gd name="connsiteX19" fmla="*/ 1842654 w 2133600"/>
              <a:gd name="connsiteY19" fmla="*/ 471054 h 2770909"/>
              <a:gd name="connsiteX20" fmla="*/ 1731818 w 2133600"/>
              <a:gd name="connsiteY20" fmla="*/ 374072 h 2770909"/>
              <a:gd name="connsiteX21" fmla="*/ 1662545 w 2133600"/>
              <a:gd name="connsiteY21" fmla="*/ 304800 h 2770909"/>
              <a:gd name="connsiteX22" fmla="*/ 1620982 w 2133600"/>
              <a:gd name="connsiteY22" fmla="*/ 263236 h 2770909"/>
              <a:gd name="connsiteX23" fmla="*/ 1524000 w 2133600"/>
              <a:gd name="connsiteY23" fmla="*/ 193963 h 2770909"/>
              <a:gd name="connsiteX24" fmla="*/ 1482436 w 2133600"/>
              <a:gd name="connsiteY24" fmla="*/ 180109 h 2770909"/>
              <a:gd name="connsiteX25" fmla="*/ 1385454 w 2133600"/>
              <a:gd name="connsiteY25" fmla="*/ 138545 h 2770909"/>
              <a:gd name="connsiteX26" fmla="*/ 1274618 w 2133600"/>
              <a:gd name="connsiteY26" fmla="*/ 96982 h 2770909"/>
              <a:gd name="connsiteX27" fmla="*/ 1122218 w 2133600"/>
              <a:gd name="connsiteY27" fmla="*/ 41563 h 2770909"/>
              <a:gd name="connsiteX28" fmla="*/ 997527 w 2133600"/>
              <a:gd name="connsiteY28" fmla="*/ 13854 h 2770909"/>
              <a:gd name="connsiteX29" fmla="*/ 900545 w 2133600"/>
              <a:gd name="connsiteY29" fmla="*/ 0 h 2770909"/>
              <a:gd name="connsiteX30" fmla="*/ 540327 w 2133600"/>
              <a:gd name="connsiteY30" fmla="*/ 13854 h 2770909"/>
              <a:gd name="connsiteX31" fmla="*/ 484909 w 2133600"/>
              <a:gd name="connsiteY31" fmla="*/ 27709 h 2770909"/>
              <a:gd name="connsiteX32" fmla="*/ 346363 w 2133600"/>
              <a:gd name="connsiteY32" fmla="*/ 83127 h 2770909"/>
              <a:gd name="connsiteX33" fmla="*/ 263236 w 2133600"/>
              <a:gd name="connsiteY33" fmla="*/ 110836 h 2770909"/>
              <a:gd name="connsiteX34" fmla="*/ 152400 w 2133600"/>
              <a:gd name="connsiteY34" fmla="*/ 152400 h 2770909"/>
              <a:gd name="connsiteX35" fmla="*/ 69273 w 2133600"/>
              <a:gd name="connsiteY35" fmla="*/ 193963 h 2770909"/>
              <a:gd name="connsiteX36" fmla="*/ 41563 w 2133600"/>
              <a:gd name="connsiteY36" fmla="*/ 221672 h 2770909"/>
              <a:gd name="connsiteX37" fmla="*/ 0 w 2133600"/>
              <a:gd name="connsiteY37" fmla="*/ 290945 h 2770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133600" h="2770909">
                <a:moveTo>
                  <a:pt x="1662545" y="2770909"/>
                </a:moveTo>
                <a:cubicBezTo>
                  <a:pt x="1685636" y="2738582"/>
                  <a:pt x="1710489" y="2707443"/>
                  <a:pt x="1731818" y="2673927"/>
                </a:cubicBezTo>
                <a:cubicBezTo>
                  <a:pt x="1742906" y="2656503"/>
                  <a:pt x="1749637" y="2636640"/>
                  <a:pt x="1759527" y="2618509"/>
                </a:cubicBezTo>
                <a:cubicBezTo>
                  <a:pt x="1777356" y="2585822"/>
                  <a:pt x="1795431" y="2553237"/>
                  <a:pt x="1814945" y="2521527"/>
                </a:cubicBezTo>
                <a:cubicBezTo>
                  <a:pt x="1832398" y="2493165"/>
                  <a:pt x="1857995" y="2469320"/>
                  <a:pt x="1870363" y="2438400"/>
                </a:cubicBezTo>
                <a:cubicBezTo>
                  <a:pt x="1933452" y="2280678"/>
                  <a:pt x="1903538" y="2344342"/>
                  <a:pt x="1953491" y="2244436"/>
                </a:cubicBezTo>
                <a:cubicBezTo>
                  <a:pt x="1990138" y="2097844"/>
                  <a:pt x="1940383" y="2270465"/>
                  <a:pt x="1995054" y="2147454"/>
                </a:cubicBezTo>
                <a:cubicBezTo>
                  <a:pt x="2070847" y="1976918"/>
                  <a:pt x="1988257" y="2137870"/>
                  <a:pt x="2036618" y="2008909"/>
                </a:cubicBezTo>
                <a:cubicBezTo>
                  <a:pt x="2043870" y="1989571"/>
                  <a:pt x="2057075" y="1972829"/>
                  <a:pt x="2064327" y="1953491"/>
                </a:cubicBezTo>
                <a:cubicBezTo>
                  <a:pt x="2071013" y="1935662"/>
                  <a:pt x="2072710" y="1916310"/>
                  <a:pt x="2078182" y="1898072"/>
                </a:cubicBezTo>
                <a:cubicBezTo>
                  <a:pt x="2128773" y="1729437"/>
                  <a:pt x="2087816" y="1887249"/>
                  <a:pt x="2119745" y="1759527"/>
                </a:cubicBezTo>
                <a:cubicBezTo>
                  <a:pt x="2124363" y="1717963"/>
                  <a:pt x="2133600" y="1676655"/>
                  <a:pt x="2133600" y="1634836"/>
                </a:cubicBezTo>
                <a:cubicBezTo>
                  <a:pt x="2133600" y="1459284"/>
                  <a:pt x="2130696" y="1283573"/>
                  <a:pt x="2119745" y="1108363"/>
                </a:cubicBezTo>
                <a:cubicBezTo>
                  <a:pt x="2116807" y="1061358"/>
                  <a:pt x="2103459" y="1015508"/>
                  <a:pt x="2092036" y="969818"/>
                </a:cubicBezTo>
                <a:lnTo>
                  <a:pt x="2064327" y="858982"/>
                </a:lnTo>
                <a:cubicBezTo>
                  <a:pt x="2059709" y="840509"/>
                  <a:pt x="2056495" y="821627"/>
                  <a:pt x="2050473" y="803563"/>
                </a:cubicBezTo>
                <a:lnTo>
                  <a:pt x="2022763" y="720436"/>
                </a:lnTo>
                <a:cubicBezTo>
                  <a:pt x="2005340" y="668168"/>
                  <a:pt x="2001134" y="643388"/>
                  <a:pt x="1953491" y="595745"/>
                </a:cubicBezTo>
                <a:cubicBezTo>
                  <a:pt x="1925782" y="568036"/>
                  <a:pt x="1892100" y="545223"/>
                  <a:pt x="1870363" y="512618"/>
                </a:cubicBezTo>
                <a:cubicBezTo>
                  <a:pt x="1861127" y="498763"/>
                  <a:pt x="1854428" y="482828"/>
                  <a:pt x="1842654" y="471054"/>
                </a:cubicBezTo>
                <a:cubicBezTo>
                  <a:pt x="1769420" y="397819"/>
                  <a:pt x="1821690" y="508879"/>
                  <a:pt x="1731818" y="374072"/>
                </a:cubicBezTo>
                <a:cubicBezTo>
                  <a:pt x="1681016" y="297871"/>
                  <a:pt x="1731820" y="362529"/>
                  <a:pt x="1662545" y="304800"/>
                </a:cubicBezTo>
                <a:cubicBezTo>
                  <a:pt x="1647493" y="292257"/>
                  <a:pt x="1635858" y="275987"/>
                  <a:pt x="1620982" y="263236"/>
                </a:cubicBezTo>
                <a:cubicBezTo>
                  <a:pt x="1612200" y="255708"/>
                  <a:pt x="1541541" y="202733"/>
                  <a:pt x="1524000" y="193963"/>
                </a:cubicBezTo>
                <a:cubicBezTo>
                  <a:pt x="1510938" y="187432"/>
                  <a:pt x="1496291" y="184727"/>
                  <a:pt x="1482436" y="180109"/>
                </a:cubicBezTo>
                <a:cubicBezTo>
                  <a:pt x="1398208" y="123956"/>
                  <a:pt x="1487699" y="176887"/>
                  <a:pt x="1385454" y="138545"/>
                </a:cubicBezTo>
                <a:cubicBezTo>
                  <a:pt x="1178838" y="61064"/>
                  <a:pt x="1473768" y="153882"/>
                  <a:pt x="1274618" y="96982"/>
                </a:cubicBezTo>
                <a:cubicBezTo>
                  <a:pt x="1222468" y="82082"/>
                  <a:pt x="1174368" y="56463"/>
                  <a:pt x="1122218" y="41563"/>
                </a:cubicBezTo>
                <a:cubicBezTo>
                  <a:pt x="1087354" y="31602"/>
                  <a:pt x="1031799" y="19566"/>
                  <a:pt x="997527" y="13854"/>
                </a:cubicBezTo>
                <a:cubicBezTo>
                  <a:pt x="965316" y="8485"/>
                  <a:pt x="932872" y="4618"/>
                  <a:pt x="900545" y="0"/>
                </a:cubicBezTo>
                <a:cubicBezTo>
                  <a:pt x="780472" y="4618"/>
                  <a:pt x="660222" y="5861"/>
                  <a:pt x="540327" y="13854"/>
                </a:cubicBezTo>
                <a:cubicBezTo>
                  <a:pt x="521328" y="15121"/>
                  <a:pt x="503147" y="22237"/>
                  <a:pt x="484909" y="27709"/>
                </a:cubicBezTo>
                <a:cubicBezTo>
                  <a:pt x="301109" y="82850"/>
                  <a:pt x="485239" y="27577"/>
                  <a:pt x="346363" y="83127"/>
                </a:cubicBezTo>
                <a:cubicBezTo>
                  <a:pt x="319244" y="93974"/>
                  <a:pt x="290945" y="101600"/>
                  <a:pt x="263236" y="110836"/>
                </a:cubicBezTo>
                <a:cubicBezTo>
                  <a:pt x="227269" y="122825"/>
                  <a:pt x="185524" y="135838"/>
                  <a:pt x="152400" y="152400"/>
                </a:cubicBezTo>
                <a:cubicBezTo>
                  <a:pt x="44972" y="206113"/>
                  <a:pt x="173741" y="159141"/>
                  <a:pt x="69273" y="193963"/>
                </a:cubicBezTo>
                <a:cubicBezTo>
                  <a:pt x="60036" y="203199"/>
                  <a:pt x="48284" y="210471"/>
                  <a:pt x="41563" y="221672"/>
                </a:cubicBezTo>
                <a:cubicBezTo>
                  <a:pt x="-12395" y="311601"/>
                  <a:pt x="70211" y="220734"/>
                  <a:pt x="0" y="290945"/>
                </a:cubicBez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1" name="Freeform 10">
            <a:extLst>
              <a:ext uri="{FF2B5EF4-FFF2-40B4-BE49-F238E27FC236}">
                <a16:creationId xmlns:a16="http://schemas.microsoft.com/office/drawing/2014/main" id="{4B38BBE5-D508-CE4D-B6A8-FC19B42BE9EE}"/>
              </a:ext>
            </a:extLst>
          </p:cNvPr>
          <p:cNvSpPr/>
          <p:nvPr/>
        </p:nvSpPr>
        <p:spPr>
          <a:xfrm>
            <a:off x="6968836" y="4765964"/>
            <a:ext cx="1593273" cy="858981"/>
          </a:xfrm>
          <a:custGeom>
            <a:avLst/>
            <a:gdLst>
              <a:gd name="connsiteX0" fmla="*/ 1593273 w 1593273"/>
              <a:gd name="connsiteY0" fmla="*/ 858981 h 858981"/>
              <a:gd name="connsiteX1" fmla="*/ 1551709 w 1593273"/>
              <a:gd name="connsiteY1" fmla="*/ 734291 h 858981"/>
              <a:gd name="connsiteX2" fmla="*/ 1524000 w 1593273"/>
              <a:gd name="connsiteY2" fmla="*/ 678872 h 858981"/>
              <a:gd name="connsiteX3" fmla="*/ 1468582 w 1593273"/>
              <a:gd name="connsiteY3" fmla="*/ 568036 h 858981"/>
              <a:gd name="connsiteX4" fmla="*/ 1427019 w 1593273"/>
              <a:gd name="connsiteY4" fmla="*/ 484909 h 858981"/>
              <a:gd name="connsiteX5" fmla="*/ 1385455 w 1593273"/>
              <a:gd name="connsiteY5" fmla="*/ 443345 h 858981"/>
              <a:gd name="connsiteX6" fmla="*/ 1274619 w 1593273"/>
              <a:gd name="connsiteY6" fmla="*/ 318654 h 858981"/>
              <a:gd name="connsiteX7" fmla="*/ 1191491 w 1593273"/>
              <a:gd name="connsiteY7" fmla="*/ 263236 h 858981"/>
              <a:gd name="connsiteX8" fmla="*/ 1136073 w 1593273"/>
              <a:gd name="connsiteY8" fmla="*/ 221672 h 858981"/>
              <a:gd name="connsiteX9" fmla="*/ 1094509 w 1593273"/>
              <a:gd name="connsiteY9" fmla="*/ 180109 h 858981"/>
              <a:gd name="connsiteX10" fmla="*/ 1052946 w 1593273"/>
              <a:gd name="connsiteY10" fmla="*/ 166254 h 858981"/>
              <a:gd name="connsiteX11" fmla="*/ 1011382 w 1593273"/>
              <a:gd name="connsiteY11" fmla="*/ 138545 h 858981"/>
              <a:gd name="connsiteX12" fmla="*/ 928255 w 1593273"/>
              <a:gd name="connsiteY12" fmla="*/ 110836 h 858981"/>
              <a:gd name="connsiteX13" fmla="*/ 886691 w 1593273"/>
              <a:gd name="connsiteY13" fmla="*/ 96981 h 858981"/>
              <a:gd name="connsiteX14" fmla="*/ 831273 w 1593273"/>
              <a:gd name="connsiteY14" fmla="*/ 69272 h 858981"/>
              <a:gd name="connsiteX15" fmla="*/ 734291 w 1593273"/>
              <a:gd name="connsiteY15" fmla="*/ 41563 h 858981"/>
              <a:gd name="connsiteX16" fmla="*/ 554182 w 1593273"/>
              <a:gd name="connsiteY16" fmla="*/ 0 h 858981"/>
              <a:gd name="connsiteX17" fmla="*/ 0 w 1593273"/>
              <a:gd name="connsiteY17" fmla="*/ 0 h 858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3273" h="858981">
                <a:moveTo>
                  <a:pt x="1593273" y="858981"/>
                </a:moveTo>
                <a:cubicBezTo>
                  <a:pt x="1579418" y="817418"/>
                  <a:pt x="1567437" y="775182"/>
                  <a:pt x="1551709" y="734291"/>
                </a:cubicBezTo>
                <a:cubicBezTo>
                  <a:pt x="1544295" y="715014"/>
                  <a:pt x="1531252" y="698210"/>
                  <a:pt x="1524000" y="678872"/>
                </a:cubicBezTo>
                <a:cubicBezTo>
                  <a:pt x="1485091" y="575114"/>
                  <a:pt x="1545163" y="670143"/>
                  <a:pt x="1468582" y="568036"/>
                </a:cubicBezTo>
                <a:cubicBezTo>
                  <a:pt x="1454697" y="526378"/>
                  <a:pt x="1456861" y="520720"/>
                  <a:pt x="1427019" y="484909"/>
                </a:cubicBezTo>
                <a:cubicBezTo>
                  <a:pt x="1414476" y="469857"/>
                  <a:pt x="1397998" y="458397"/>
                  <a:pt x="1385455" y="443345"/>
                </a:cubicBezTo>
                <a:cubicBezTo>
                  <a:pt x="1333399" y="380878"/>
                  <a:pt x="1375663" y="386016"/>
                  <a:pt x="1274619" y="318654"/>
                </a:cubicBezTo>
                <a:cubicBezTo>
                  <a:pt x="1246910" y="300181"/>
                  <a:pt x="1218133" y="283218"/>
                  <a:pt x="1191491" y="263236"/>
                </a:cubicBezTo>
                <a:cubicBezTo>
                  <a:pt x="1173018" y="249381"/>
                  <a:pt x="1153605" y="236699"/>
                  <a:pt x="1136073" y="221672"/>
                </a:cubicBezTo>
                <a:cubicBezTo>
                  <a:pt x="1121197" y="208921"/>
                  <a:pt x="1110812" y="190977"/>
                  <a:pt x="1094509" y="180109"/>
                </a:cubicBezTo>
                <a:cubicBezTo>
                  <a:pt x="1082358" y="172008"/>
                  <a:pt x="1066008" y="172785"/>
                  <a:pt x="1052946" y="166254"/>
                </a:cubicBezTo>
                <a:cubicBezTo>
                  <a:pt x="1038053" y="158807"/>
                  <a:pt x="1026598" y="145308"/>
                  <a:pt x="1011382" y="138545"/>
                </a:cubicBezTo>
                <a:cubicBezTo>
                  <a:pt x="984692" y="126683"/>
                  <a:pt x="955964" y="120072"/>
                  <a:pt x="928255" y="110836"/>
                </a:cubicBezTo>
                <a:cubicBezTo>
                  <a:pt x="914400" y="106218"/>
                  <a:pt x="899753" y="103512"/>
                  <a:pt x="886691" y="96981"/>
                </a:cubicBezTo>
                <a:cubicBezTo>
                  <a:pt x="868218" y="87745"/>
                  <a:pt x="850256" y="77408"/>
                  <a:pt x="831273" y="69272"/>
                </a:cubicBezTo>
                <a:cubicBezTo>
                  <a:pt x="798062" y="55039"/>
                  <a:pt x="769433" y="51604"/>
                  <a:pt x="734291" y="41563"/>
                </a:cubicBezTo>
                <a:cubicBezTo>
                  <a:pt x="666857" y="22296"/>
                  <a:pt x="646389" y="0"/>
                  <a:pt x="554182" y="0"/>
                </a:cubicBezTo>
                <a:lnTo>
                  <a:pt x="0" y="0"/>
                </a:ln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8" name="Freeform 17">
            <a:extLst>
              <a:ext uri="{FF2B5EF4-FFF2-40B4-BE49-F238E27FC236}">
                <a16:creationId xmlns:a16="http://schemas.microsoft.com/office/drawing/2014/main" id="{4661D45E-D1A9-794A-80BF-3A6777C0D9A9}"/>
              </a:ext>
            </a:extLst>
          </p:cNvPr>
          <p:cNvSpPr/>
          <p:nvPr/>
        </p:nvSpPr>
        <p:spPr>
          <a:xfrm>
            <a:off x="7038109" y="3934691"/>
            <a:ext cx="1524000" cy="1676400"/>
          </a:xfrm>
          <a:custGeom>
            <a:avLst/>
            <a:gdLst>
              <a:gd name="connsiteX0" fmla="*/ 1524000 w 1524000"/>
              <a:gd name="connsiteY0" fmla="*/ 1676400 h 1676400"/>
              <a:gd name="connsiteX1" fmla="*/ 1510146 w 1524000"/>
              <a:gd name="connsiteY1" fmla="*/ 1524000 h 1676400"/>
              <a:gd name="connsiteX2" fmla="*/ 1496291 w 1524000"/>
              <a:gd name="connsiteY2" fmla="*/ 1482436 h 1676400"/>
              <a:gd name="connsiteX3" fmla="*/ 1454727 w 1524000"/>
              <a:gd name="connsiteY3" fmla="*/ 1302327 h 1676400"/>
              <a:gd name="connsiteX4" fmla="*/ 1427018 w 1524000"/>
              <a:gd name="connsiteY4" fmla="*/ 1163782 h 1676400"/>
              <a:gd name="connsiteX5" fmla="*/ 1399309 w 1524000"/>
              <a:gd name="connsiteY5" fmla="*/ 1080654 h 1676400"/>
              <a:gd name="connsiteX6" fmla="*/ 1371600 w 1524000"/>
              <a:gd name="connsiteY6" fmla="*/ 1039091 h 1676400"/>
              <a:gd name="connsiteX7" fmla="*/ 1330036 w 1524000"/>
              <a:gd name="connsiteY7" fmla="*/ 955964 h 1676400"/>
              <a:gd name="connsiteX8" fmla="*/ 1302327 w 1524000"/>
              <a:gd name="connsiteY8" fmla="*/ 858982 h 1676400"/>
              <a:gd name="connsiteX9" fmla="*/ 1288473 w 1524000"/>
              <a:gd name="connsiteY9" fmla="*/ 817418 h 1676400"/>
              <a:gd name="connsiteX10" fmla="*/ 1233055 w 1524000"/>
              <a:gd name="connsiteY10" fmla="*/ 734291 h 1676400"/>
              <a:gd name="connsiteX11" fmla="*/ 1205346 w 1524000"/>
              <a:gd name="connsiteY11" fmla="*/ 692727 h 1676400"/>
              <a:gd name="connsiteX12" fmla="*/ 1177636 w 1524000"/>
              <a:gd name="connsiteY12" fmla="*/ 651164 h 1676400"/>
              <a:gd name="connsiteX13" fmla="*/ 1122218 w 1524000"/>
              <a:gd name="connsiteY13" fmla="*/ 568036 h 1676400"/>
              <a:gd name="connsiteX14" fmla="*/ 1025236 w 1524000"/>
              <a:gd name="connsiteY14" fmla="*/ 429491 h 1676400"/>
              <a:gd name="connsiteX15" fmla="*/ 969818 w 1524000"/>
              <a:gd name="connsiteY15" fmla="*/ 387927 h 1676400"/>
              <a:gd name="connsiteX16" fmla="*/ 942109 w 1524000"/>
              <a:gd name="connsiteY16" fmla="*/ 346364 h 1676400"/>
              <a:gd name="connsiteX17" fmla="*/ 872836 w 1524000"/>
              <a:gd name="connsiteY17" fmla="*/ 277091 h 1676400"/>
              <a:gd name="connsiteX18" fmla="*/ 845127 w 1524000"/>
              <a:gd name="connsiteY18" fmla="*/ 235527 h 1676400"/>
              <a:gd name="connsiteX19" fmla="*/ 706582 w 1524000"/>
              <a:gd name="connsiteY19" fmla="*/ 152400 h 1676400"/>
              <a:gd name="connsiteX20" fmla="*/ 665018 w 1524000"/>
              <a:gd name="connsiteY20" fmla="*/ 138545 h 1676400"/>
              <a:gd name="connsiteX21" fmla="*/ 623455 w 1524000"/>
              <a:gd name="connsiteY21" fmla="*/ 110836 h 1676400"/>
              <a:gd name="connsiteX22" fmla="*/ 540327 w 1524000"/>
              <a:gd name="connsiteY22" fmla="*/ 83127 h 1676400"/>
              <a:gd name="connsiteX23" fmla="*/ 457200 w 1524000"/>
              <a:gd name="connsiteY23" fmla="*/ 41564 h 1676400"/>
              <a:gd name="connsiteX24" fmla="*/ 277091 w 1524000"/>
              <a:gd name="connsiteY24" fmla="*/ 13854 h 1676400"/>
              <a:gd name="connsiteX25" fmla="*/ 138546 w 1524000"/>
              <a:gd name="connsiteY25" fmla="*/ 0 h 1676400"/>
              <a:gd name="connsiteX26" fmla="*/ 27709 w 1524000"/>
              <a:gd name="connsiteY26" fmla="*/ 27709 h 1676400"/>
              <a:gd name="connsiteX27" fmla="*/ 0 w 1524000"/>
              <a:gd name="connsiteY27" fmla="*/ 55418 h 167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524000" h="1676400">
                <a:moveTo>
                  <a:pt x="1524000" y="1676400"/>
                </a:moveTo>
                <a:cubicBezTo>
                  <a:pt x="1519382" y="1625600"/>
                  <a:pt x="1517360" y="1574497"/>
                  <a:pt x="1510146" y="1524000"/>
                </a:cubicBezTo>
                <a:cubicBezTo>
                  <a:pt x="1508081" y="1509543"/>
                  <a:pt x="1499575" y="1496666"/>
                  <a:pt x="1496291" y="1482436"/>
                </a:cubicBezTo>
                <a:cubicBezTo>
                  <a:pt x="1450431" y="1283710"/>
                  <a:pt x="1488216" y="1402791"/>
                  <a:pt x="1454727" y="1302327"/>
                </a:cubicBezTo>
                <a:cubicBezTo>
                  <a:pt x="1445364" y="1246144"/>
                  <a:pt x="1442521" y="1215457"/>
                  <a:pt x="1427018" y="1163782"/>
                </a:cubicBezTo>
                <a:cubicBezTo>
                  <a:pt x="1418625" y="1135806"/>
                  <a:pt x="1415511" y="1104957"/>
                  <a:pt x="1399309" y="1080654"/>
                </a:cubicBezTo>
                <a:lnTo>
                  <a:pt x="1371600" y="1039091"/>
                </a:lnTo>
                <a:cubicBezTo>
                  <a:pt x="1336778" y="934619"/>
                  <a:pt x="1383751" y="1063394"/>
                  <a:pt x="1330036" y="955964"/>
                </a:cubicBezTo>
                <a:cubicBezTo>
                  <a:pt x="1318967" y="933826"/>
                  <a:pt x="1308243" y="879687"/>
                  <a:pt x="1302327" y="858982"/>
                </a:cubicBezTo>
                <a:cubicBezTo>
                  <a:pt x="1298315" y="844940"/>
                  <a:pt x="1295565" y="830184"/>
                  <a:pt x="1288473" y="817418"/>
                </a:cubicBezTo>
                <a:cubicBezTo>
                  <a:pt x="1272300" y="788307"/>
                  <a:pt x="1251528" y="762000"/>
                  <a:pt x="1233055" y="734291"/>
                </a:cubicBezTo>
                <a:lnTo>
                  <a:pt x="1205346" y="692727"/>
                </a:lnTo>
                <a:lnTo>
                  <a:pt x="1177636" y="651164"/>
                </a:lnTo>
                <a:cubicBezTo>
                  <a:pt x="1151141" y="571674"/>
                  <a:pt x="1182756" y="645871"/>
                  <a:pt x="1122218" y="568036"/>
                </a:cubicBezTo>
                <a:cubicBezTo>
                  <a:pt x="1106372" y="547662"/>
                  <a:pt x="1050462" y="454717"/>
                  <a:pt x="1025236" y="429491"/>
                </a:cubicBezTo>
                <a:cubicBezTo>
                  <a:pt x="1008908" y="413163"/>
                  <a:pt x="986146" y="404255"/>
                  <a:pt x="969818" y="387927"/>
                </a:cubicBezTo>
                <a:cubicBezTo>
                  <a:pt x="958044" y="376153"/>
                  <a:pt x="953074" y="358895"/>
                  <a:pt x="942109" y="346364"/>
                </a:cubicBezTo>
                <a:cubicBezTo>
                  <a:pt x="920605" y="321788"/>
                  <a:pt x="890950" y="304262"/>
                  <a:pt x="872836" y="277091"/>
                </a:cubicBezTo>
                <a:cubicBezTo>
                  <a:pt x="863600" y="263236"/>
                  <a:pt x="857658" y="246492"/>
                  <a:pt x="845127" y="235527"/>
                </a:cubicBezTo>
                <a:cubicBezTo>
                  <a:pt x="813610" y="207949"/>
                  <a:pt x="749122" y="170632"/>
                  <a:pt x="706582" y="152400"/>
                </a:cubicBezTo>
                <a:cubicBezTo>
                  <a:pt x="693159" y="146647"/>
                  <a:pt x="678080" y="145076"/>
                  <a:pt x="665018" y="138545"/>
                </a:cubicBezTo>
                <a:cubicBezTo>
                  <a:pt x="650125" y="131098"/>
                  <a:pt x="638671" y="117599"/>
                  <a:pt x="623455" y="110836"/>
                </a:cubicBezTo>
                <a:cubicBezTo>
                  <a:pt x="596764" y="98973"/>
                  <a:pt x="564630" y="99329"/>
                  <a:pt x="540327" y="83127"/>
                </a:cubicBezTo>
                <a:cubicBezTo>
                  <a:pt x="499690" y="56036"/>
                  <a:pt x="503091" y="53037"/>
                  <a:pt x="457200" y="41564"/>
                </a:cubicBezTo>
                <a:cubicBezTo>
                  <a:pt x="397984" y="26760"/>
                  <a:pt x="337665" y="20584"/>
                  <a:pt x="277091" y="13854"/>
                </a:cubicBezTo>
                <a:cubicBezTo>
                  <a:pt x="230963" y="8729"/>
                  <a:pt x="184728" y="4618"/>
                  <a:pt x="138546" y="0"/>
                </a:cubicBezTo>
                <a:cubicBezTo>
                  <a:pt x="123643" y="2980"/>
                  <a:pt x="49012" y="14927"/>
                  <a:pt x="27709" y="27709"/>
                </a:cubicBezTo>
                <a:cubicBezTo>
                  <a:pt x="16508" y="34429"/>
                  <a:pt x="9236" y="46182"/>
                  <a:pt x="0" y="55418"/>
                </a:cubicBezTo>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951401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58535E-C560-EA42-929C-2D93484C059F}"/>
              </a:ext>
            </a:extLst>
          </p:cNvPr>
          <p:cNvSpPr txBox="1"/>
          <p:nvPr/>
        </p:nvSpPr>
        <p:spPr>
          <a:xfrm>
            <a:off x="2343150" y="2971800"/>
            <a:ext cx="1733550" cy="461665"/>
          </a:xfrm>
          <a:prstGeom prst="rect">
            <a:avLst/>
          </a:prstGeom>
          <a:noFill/>
        </p:spPr>
        <p:txBody>
          <a:bodyPr wrap="square" rtlCol="0">
            <a:spAutoFit/>
          </a:bodyPr>
          <a:lstStyle/>
          <a:p>
            <a:r>
              <a:rPr lang="en-US" sz="2400" b="1" dirty="0"/>
              <a:t>Kilometers</a:t>
            </a:r>
          </a:p>
        </p:txBody>
      </p:sp>
      <p:sp>
        <p:nvSpPr>
          <p:cNvPr id="6" name="Rounded Rectangle 5">
            <a:extLst>
              <a:ext uri="{FF2B5EF4-FFF2-40B4-BE49-F238E27FC236}">
                <a16:creationId xmlns:a16="http://schemas.microsoft.com/office/drawing/2014/main" id="{A1B7A395-4B86-2D4D-9F8A-03FB07654896}"/>
              </a:ext>
            </a:extLst>
          </p:cNvPr>
          <p:cNvSpPr/>
          <p:nvPr/>
        </p:nvSpPr>
        <p:spPr>
          <a:xfrm>
            <a:off x="2343150" y="3433465"/>
            <a:ext cx="1543050" cy="300335"/>
          </a:xfrm>
          <a:prstGeom prst="roundRect">
            <a:avLst/>
          </a:prstGeom>
          <a:solidFill>
            <a:schemeClr val="bg1"/>
          </a:solidFill>
          <a:ln w="317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823D737-1CA5-D649-95CB-C2DA241D5CD9}"/>
              </a:ext>
            </a:extLst>
          </p:cNvPr>
          <p:cNvSpPr txBox="1"/>
          <p:nvPr/>
        </p:nvSpPr>
        <p:spPr>
          <a:xfrm>
            <a:off x="7334250" y="3009900"/>
            <a:ext cx="1733550" cy="461665"/>
          </a:xfrm>
          <a:prstGeom prst="rect">
            <a:avLst/>
          </a:prstGeom>
          <a:noFill/>
        </p:spPr>
        <p:txBody>
          <a:bodyPr wrap="square" rtlCol="0">
            <a:spAutoFit/>
          </a:bodyPr>
          <a:lstStyle/>
          <a:p>
            <a:pPr algn="ctr"/>
            <a:r>
              <a:rPr lang="en-US" sz="2400" b="1" dirty="0"/>
              <a:t>Miles</a:t>
            </a:r>
          </a:p>
        </p:txBody>
      </p:sp>
      <p:sp>
        <p:nvSpPr>
          <p:cNvPr id="8" name="Rounded Rectangle 7">
            <a:extLst>
              <a:ext uri="{FF2B5EF4-FFF2-40B4-BE49-F238E27FC236}">
                <a16:creationId xmlns:a16="http://schemas.microsoft.com/office/drawing/2014/main" id="{D15E1DFF-EDE0-CA46-BBE8-9731BFA88DDF}"/>
              </a:ext>
            </a:extLst>
          </p:cNvPr>
          <p:cNvSpPr/>
          <p:nvPr/>
        </p:nvSpPr>
        <p:spPr>
          <a:xfrm>
            <a:off x="7334250" y="3471565"/>
            <a:ext cx="1543050" cy="300335"/>
          </a:xfrm>
          <a:prstGeom prst="roundRect">
            <a:avLst/>
          </a:prstGeom>
          <a:solidFill>
            <a:schemeClr val="bg1"/>
          </a:solidFill>
          <a:ln w="317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34B5D0E6-A5A9-5C4E-A596-6387F863DE85}"/>
              </a:ext>
            </a:extLst>
          </p:cNvPr>
          <p:cNvSpPr/>
          <p:nvPr/>
        </p:nvSpPr>
        <p:spPr>
          <a:xfrm>
            <a:off x="4781550" y="4271665"/>
            <a:ext cx="1543050" cy="300335"/>
          </a:xfrm>
          <a:prstGeom prst="roundRect">
            <a:avLst/>
          </a:prstGeom>
          <a:solidFill>
            <a:schemeClr val="tx1"/>
          </a:solidFill>
          <a:ln w="317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Convert</a:t>
            </a:r>
          </a:p>
        </p:txBody>
      </p:sp>
    </p:spTree>
    <p:extLst>
      <p:ext uri="{BB962C8B-B14F-4D97-AF65-F5344CB8AC3E}">
        <p14:creationId xmlns:p14="http://schemas.microsoft.com/office/powerpoint/2010/main" val="4114319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CAD91685-9653-354D-849D-7D23C9A0F1C0}"/>
              </a:ext>
            </a:extLst>
          </p:cNvPr>
          <p:cNvGraphicFramePr>
            <a:graphicFrameLocks noGrp="1"/>
          </p:cNvGraphicFramePr>
          <p:nvPr>
            <p:extLst>
              <p:ext uri="{D42A27DB-BD31-4B8C-83A1-F6EECF244321}">
                <p14:modId xmlns:p14="http://schemas.microsoft.com/office/powerpoint/2010/main" val="3561700330"/>
              </p:ext>
            </p:extLst>
          </p:nvPr>
        </p:nvGraphicFramePr>
        <p:xfrm>
          <a:off x="1146168" y="719666"/>
          <a:ext cx="4655958" cy="2194560"/>
        </p:xfrm>
        <a:graphic>
          <a:graphicData uri="http://schemas.openxmlformats.org/drawingml/2006/table">
            <a:tbl>
              <a:tblPr firstRow="1" bandRow="1">
                <a:tableStyleId>{5C22544A-7EE6-4342-B048-85BDC9FD1C3A}</a:tableStyleId>
              </a:tblPr>
              <a:tblGrid>
                <a:gridCol w="2327979">
                  <a:extLst>
                    <a:ext uri="{9D8B030D-6E8A-4147-A177-3AD203B41FA5}">
                      <a16:colId xmlns:a16="http://schemas.microsoft.com/office/drawing/2014/main" val="410579339"/>
                    </a:ext>
                  </a:extLst>
                </a:gridCol>
                <a:gridCol w="2327979">
                  <a:extLst>
                    <a:ext uri="{9D8B030D-6E8A-4147-A177-3AD203B41FA5}">
                      <a16:colId xmlns:a16="http://schemas.microsoft.com/office/drawing/2014/main" val="1835836623"/>
                    </a:ext>
                  </a:extLst>
                </a:gridCol>
              </a:tblGrid>
              <a:tr h="350349">
                <a:tc>
                  <a:txBody>
                    <a:bodyPr/>
                    <a:lstStyle/>
                    <a:p>
                      <a:pPr algn="ctr"/>
                      <a:r>
                        <a:rPr lang="en-US" sz="1800" b="1" dirty="0"/>
                        <a:t>Kilometers (X) </a:t>
                      </a:r>
                      <a:endParaRPr lang="en-US" dirty="0"/>
                    </a:p>
                  </a:txBody>
                  <a:tcPr/>
                </a:tc>
                <a:tc>
                  <a:txBody>
                    <a:bodyPr/>
                    <a:lstStyle/>
                    <a:p>
                      <a:pPr algn="ctr"/>
                      <a:r>
                        <a:rPr lang="en-US" sz="1800" b="1" dirty="0"/>
                        <a:t>Miles (Y)</a:t>
                      </a:r>
                      <a:endParaRPr lang="en-US" dirty="0"/>
                    </a:p>
                  </a:txBody>
                  <a:tcPr/>
                </a:tc>
                <a:extLst>
                  <a:ext uri="{0D108BD9-81ED-4DB2-BD59-A6C34878D82A}">
                    <a16:rowId xmlns:a16="http://schemas.microsoft.com/office/drawing/2014/main" val="3390399307"/>
                  </a:ext>
                </a:extLst>
              </a:tr>
              <a:tr h="350349">
                <a:tc>
                  <a:txBody>
                    <a:bodyPr/>
                    <a:lstStyle/>
                    <a:p>
                      <a:pPr algn="ctr"/>
                      <a:r>
                        <a:rPr lang="en-US" dirty="0"/>
                        <a:t>0</a:t>
                      </a:r>
                    </a:p>
                  </a:txBody>
                  <a:tcPr/>
                </a:tc>
                <a:tc>
                  <a:txBody>
                    <a:bodyPr/>
                    <a:lstStyle/>
                    <a:p>
                      <a:pPr algn="ctr"/>
                      <a:r>
                        <a:rPr lang="en-US" dirty="0"/>
                        <a:t>0</a:t>
                      </a:r>
                    </a:p>
                  </a:txBody>
                  <a:tcPr/>
                </a:tc>
                <a:extLst>
                  <a:ext uri="{0D108BD9-81ED-4DB2-BD59-A6C34878D82A}">
                    <a16:rowId xmlns:a16="http://schemas.microsoft.com/office/drawing/2014/main" val="1276688144"/>
                  </a:ext>
                </a:extLst>
              </a:tr>
              <a:tr h="350349">
                <a:tc>
                  <a:txBody>
                    <a:bodyPr/>
                    <a:lstStyle/>
                    <a:p>
                      <a:pPr algn="ctr"/>
                      <a:r>
                        <a:rPr lang="en-US" dirty="0"/>
                        <a:t>50</a:t>
                      </a:r>
                    </a:p>
                  </a:txBody>
                  <a:tcPr/>
                </a:tc>
                <a:tc>
                  <a:txBody>
                    <a:bodyPr/>
                    <a:lstStyle/>
                    <a:p>
                      <a:pPr algn="ctr"/>
                      <a:r>
                        <a:rPr lang="en-US" dirty="0"/>
                        <a:t>31.0686</a:t>
                      </a:r>
                    </a:p>
                  </a:txBody>
                  <a:tcPr/>
                </a:tc>
                <a:extLst>
                  <a:ext uri="{0D108BD9-81ED-4DB2-BD59-A6C34878D82A}">
                    <a16:rowId xmlns:a16="http://schemas.microsoft.com/office/drawing/2014/main" val="1211285301"/>
                  </a:ext>
                </a:extLst>
              </a:tr>
              <a:tr h="350349">
                <a:tc>
                  <a:txBody>
                    <a:bodyPr/>
                    <a:lstStyle/>
                    <a:p>
                      <a:pPr algn="ctr"/>
                      <a:r>
                        <a:rPr lang="en-US" dirty="0"/>
                        <a:t>100</a:t>
                      </a:r>
                    </a:p>
                  </a:txBody>
                  <a:tcPr/>
                </a:tc>
                <a:tc>
                  <a:txBody>
                    <a:bodyPr/>
                    <a:lstStyle/>
                    <a:p>
                      <a:pPr algn="ctr"/>
                      <a:r>
                        <a:rPr lang="en-US" dirty="0"/>
                        <a:t>62.1371</a:t>
                      </a:r>
                    </a:p>
                  </a:txBody>
                  <a:tcPr/>
                </a:tc>
                <a:extLst>
                  <a:ext uri="{0D108BD9-81ED-4DB2-BD59-A6C34878D82A}">
                    <a16:rowId xmlns:a16="http://schemas.microsoft.com/office/drawing/2014/main" val="1276846807"/>
                  </a:ext>
                </a:extLst>
              </a:tr>
              <a:tr h="350349">
                <a:tc>
                  <a:txBody>
                    <a:bodyPr/>
                    <a:lstStyle/>
                    <a:p>
                      <a:pPr algn="ctr"/>
                      <a:r>
                        <a:rPr lang="en-US" dirty="0"/>
                        <a:t>121</a:t>
                      </a:r>
                    </a:p>
                  </a:txBody>
                  <a:tcPr/>
                </a:tc>
                <a:tc>
                  <a:txBody>
                    <a:bodyPr/>
                    <a:lstStyle/>
                    <a:p>
                      <a:pPr algn="ctr"/>
                      <a:r>
                        <a:rPr lang="en-US" dirty="0"/>
                        <a:t>75.1859</a:t>
                      </a:r>
                    </a:p>
                  </a:txBody>
                  <a:tcPr/>
                </a:tc>
                <a:extLst>
                  <a:ext uri="{0D108BD9-81ED-4DB2-BD59-A6C34878D82A}">
                    <a16:rowId xmlns:a16="http://schemas.microsoft.com/office/drawing/2014/main" val="319661499"/>
                  </a:ext>
                </a:extLst>
              </a:tr>
              <a:tr h="350349">
                <a:tc>
                  <a:txBody>
                    <a:bodyPr/>
                    <a:lstStyle/>
                    <a:p>
                      <a:pPr algn="ctr"/>
                      <a:r>
                        <a:rPr lang="en-US" dirty="0"/>
                        <a:t>200</a:t>
                      </a:r>
                    </a:p>
                  </a:txBody>
                  <a:tcPr/>
                </a:tc>
                <a:tc>
                  <a:txBody>
                    <a:bodyPr/>
                    <a:lstStyle/>
                    <a:p>
                      <a:pPr algn="ctr"/>
                      <a:r>
                        <a:rPr lang="en-US" dirty="0"/>
                        <a:t>124.274</a:t>
                      </a:r>
                    </a:p>
                  </a:txBody>
                  <a:tcPr/>
                </a:tc>
                <a:extLst>
                  <a:ext uri="{0D108BD9-81ED-4DB2-BD59-A6C34878D82A}">
                    <a16:rowId xmlns:a16="http://schemas.microsoft.com/office/drawing/2014/main" val="686262717"/>
                  </a:ext>
                </a:extLst>
              </a:tr>
            </a:tbl>
          </a:graphicData>
        </a:graphic>
      </p:graphicFrame>
      <p:sp>
        <p:nvSpPr>
          <p:cNvPr id="3" name="TextBox 2">
            <a:extLst>
              <a:ext uri="{FF2B5EF4-FFF2-40B4-BE49-F238E27FC236}">
                <a16:creationId xmlns:a16="http://schemas.microsoft.com/office/drawing/2014/main" id="{DA87C32F-AF1C-ED47-BCE2-2C2DE8F280F3}"/>
              </a:ext>
            </a:extLst>
          </p:cNvPr>
          <p:cNvSpPr txBox="1"/>
          <p:nvPr/>
        </p:nvSpPr>
        <p:spPr>
          <a:xfrm>
            <a:off x="2081905" y="199524"/>
            <a:ext cx="2671762" cy="461665"/>
          </a:xfrm>
          <a:prstGeom prst="rect">
            <a:avLst/>
          </a:prstGeom>
          <a:noFill/>
        </p:spPr>
        <p:txBody>
          <a:bodyPr wrap="square" rtlCol="0">
            <a:spAutoFit/>
          </a:bodyPr>
          <a:lstStyle/>
          <a:p>
            <a:pPr algn="ctr"/>
            <a:r>
              <a:rPr lang="en-US" sz="2400" b="1" dirty="0"/>
              <a:t>Data</a:t>
            </a:r>
          </a:p>
        </p:txBody>
      </p:sp>
      <p:grpSp>
        <p:nvGrpSpPr>
          <p:cNvPr id="15" name="Group 14">
            <a:extLst>
              <a:ext uri="{FF2B5EF4-FFF2-40B4-BE49-F238E27FC236}">
                <a16:creationId xmlns:a16="http://schemas.microsoft.com/office/drawing/2014/main" id="{63656C01-943C-2348-9200-40A7B7B60CDD}"/>
              </a:ext>
            </a:extLst>
          </p:cNvPr>
          <p:cNvGrpSpPr/>
          <p:nvPr/>
        </p:nvGrpSpPr>
        <p:grpSpPr>
          <a:xfrm>
            <a:off x="6348691" y="199524"/>
            <a:ext cx="4561904" cy="2491788"/>
            <a:chOff x="4303618" y="3095634"/>
            <a:chExt cx="4561904" cy="2491788"/>
          </a:xfrm>
        </p:grpSpPr>
        <p:sp>
          <p:nvSpPr>
            <p:cNvPr id="10" name="TextBox 9">
              <a:extLst>
                <a:ext uri="{FF2B5EF4-FFF2-40B4-BE49-F238E27FC236}">
                  <a16:creationId xmlns:a16="http://schemas.microsoft.com/office/drawing/2014/main" id="{D0660CA8-7977-CA47-A2B0-665AE4B8D504}"/>
                </a:ext>
              </a:extLst>
            </p:cNvPr>
            <p:cNvSpPr txBox="1"/>
            <p:nvPr/>
          </p:nvSpPr>
          <p:spPr>
            <a:xfrm>
              <a:off x="4557713" y="3095634"/>
              <a:ext cx="2671762" cy="461665"/>
            </a:xfrm>
            <a:prstGeom prst="rect">
              <a:avLst/>
            </a:prstGeom>
            <a:noFill/>
          </p:spPr>
          <p:txBody>
            <a:bodyPr wrap="square" rtlCol="0">
              <a:spAutoFit/>
            </a:bodyPr>
            <a:lstStyle/>
            <a:p>
              <a:pPr algn="ctr"/>
              <a:r>
                <a:rPr lang="en-US" sz="2400" b="1" dirty="0"/>
                <a:t>Relationship</a:t>
              </a:r>
            </a:p>
          </p:txBody>
        </p:sp>
        <p:sp>
          <p:nvSpPr>
            <p:cNvPr id="4" name="Rectangle 3">
              <a:extLst>
                <a:ext uri="{FF2B5EF4-FFF2-40B4-BE49-F238E27FC236}">
                  <a16:creationId xmlns:a16="http://schemas.microsoft.com/office/drawing/2014/main" id="{FE5B5322-77F6-EE4F-A2F5-8478630F52B6}"/>
                </a:ext>
              </a:extLst>
            </p:cNvPr>
            <p:cNvSpPr/>
            <p:nvPr/>
          </p:nvSpPr>
          <p:spPr>
            <a:xfrm>
              <a:off x="4303618" y="3674252"/>
              <a:ext cx="1211357" cy="369332"/>
            </a:xfrm>
            <a:prstGeom prst="rect">
              <a:avLst/>
            </a:prstGeom>
          </p:spPr>
          <p:txBody>
            <a:bodyPr wrap="none">
              <a:spAutoFit/>
            </a:bodyPr>
            <a:lstStyle/>
            <a:p>
              <a:r>
                <a:rPr lang="en-US" b="1" dirty="0"/>
                <a:t>Kilometers</a:t>
              </a:r>
              <a:endParaRPr lang="en-US" dirty="0"/>
            </a:p>
          </p:txBody>
        </p:sp>
        <p:sp>
          <p:nvSpPr>
            <p:cNvPr id="11" name="Rectangle 10">
              <a:extLst>
                <a:ext uri="{FF2B5EF4-FFF2-40B4-BE49-F238E27FC236}">
                  <a16:creationId xmlns:a16="http://schemas.microsoft.com/office/drawing/2014/main" id="{A6EDDD22-F3D3-F547-A617-433482C27B16}"/>
                </a:ext>
              </a:extLst>
            </p:cNvPr>
            <p:cNvSpPr/>
            <p:nvPr/>
          </p:nvSpPr>
          <p:spPr>
            <a:xfrm>
              <a:off x="6714729" y="3674252"/>
              <a:ext cx="705642" cy="369332"/>
            </a:xfrm>
            <a:prstGeom prst="rect">
              <a:avLst/>
            </a:prstGeom>
          </p:spPr>
          <p:txBody>
            <a:bodyPr wrap="none">
              <a:spAutoFit/>
            </a:bodyPr>
            <a:lstStyle/>
            <a:p>
              <a:r>
                <a:rPr lang="en-US" b="1" dirty="0"/>
                <a:t>Miles</a:t>
              </a:r>
              <a:endParaRPr lang="en-US" dirty="0"/>
            </a:p>
          </p:txBody>
        </p:sp>
        <p:sp>
          <p:nvSpPr>
            <p:cNvPr id="12" name="TextBox 11">
              <a:extLst>
                <a:ext uri="{FF2B5EF4-FFF2-40B4-BE49-F238E27FC236}">
                  <a16:creationId xmlns:a16="http://schemas.microsoft.com/office/drawing/2014/main" id="{7FFBB6B1-2A65-1148-BD24-C633A3195E5C}"/>
                </a:ext>
              </a:extLst>
            </p:cNvPr>
            <p:cNvSpPr txBox="1"/>
            <p:nvPr/>
          </p:nvSpPr>
          <p:spPr>
            <a:xfrm>
              <a:off x="5914316" y="3633765"/>
              <a:ext cx="401072" cy="461665"/>
            </a:xfrm>
            <a:prstGeom prst="rect">
              <a:avLst/>
            </a:prstGeom>
            <a:noFill/>
          </p:spPr>
          <p:txBody>
            <a:bodyPr wrap="none" rtlCol="0">
              <a:spAutoFit/>
            </a:bodyPr>
            <a:lstStyle/>
            <a:p>
              <a:r>
                <a:rPr lang="en-IN" sz="2400" b="1" dirty="0">
                  <a:hlinkClick r:id="rId3"/>
                </a:rPr>
                <a:t>∝</a:t>
              </a:r>
              <a:endParaRPr lang="en-US" sz="2400" b="1" dirty="0"/>
            </a:p>
          </p:txBody>
        </p:sp>
        <p:sp>
          <p:nvSpPr>
            <p:cNvPr id="13" name="Freeform 12">
              <a:extLst>
                <a:ext uri="{FF2B5EF4-FFF2-40B4-BE49-F238E27FC236}">
                  <a16:creationId xmlns:a16="http://schemas.microsoft.com/office/drawing/2014/main" id="{460D9A78-748D-D748-A22D-5E4868DD5FCA}"/>
                </a:ext>
              </a:extLst>
            </p:cNvPr>
            <p:cNvSpPr/>
            <p:nvPr/>
          </p:nvSpPr>
          <p:spPr>
            <a:xfrm rot="10800000">
              <a:off x="6186488" y="4129088"/>
              <a:ext cx="501470" cy="885825"/>
            </a:xfrm>
            <a:custGeom>
              <a:avLst/>
              <a:gdLst>
                <a:gd name="connsiteX0" fmla="*/ 0 w 501470"/>
                <a:gd name="connsiteY0" fmla="*/ 0 h 885825"/>
                <a:gd name="connsiteX1" fmla="*/ 14287 w 501470"/>
                <a:gd name="connsiteY1" fmla="*/ 100012 h 885825"/>
                <a:gd name="connsiteX2" fmla="*/ 100012 w 501470"/>
                <a:gd name="connsiteY2" fmla="*/ 242887 h 885825"/>
                <a:gd name="connsiteX3" fmla="*/ 142875 w 501470"/>
                <a:gd name="connsiteY3" fmla="*/ 300037 h 885825"/>
                <a:gd name="connsiteX4" fmla="*/ 185737 w 501470"/>
                <a:gd name="connsiteY4" fmla="*/ 400050 h 885825"/>
                <a:gd name="connsiteX5" fmla="*/ 271462 w 501470"/>
                <a:gd name="connsiteY5" fmla="*/ 542925 h 885825"/>
                <a:gd name="connsiteX6" fmla="*/ 300037 w 501470"/>
                <a:gd name="connsiteY6" fmla="*/ 585787 h 885825"/>
                <a:gd name="connsiteX7" fmla="*/ 342900 w 501470"/>
                <a:gd name="connsiteY7" fmla="*/ 628650 h 885825"/>
                <a:gd name="connsiteX8" fmla="*/ 414337 w 501470"/>
                <a:gd name="connsiteY8" fmla="*/ 742950 h 885825"/>
                <a:gd name="connsiteX9" fmla="*/ 471487 w 501470"/>
                <a:gd name="connsiteY9" fmla="*/ 828675 h 885825"/>
                <a:gd name="connsiteX10" fmla="*/ 485775 w 501470"/>
                <a:gd name="connsiteY10" fmla="*/ 88582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1470" h="885825">
                  <a:moveTo>
                    <a:pt x="0" y="0"/>
                  </a:moveTo>
                  <a:cubicBezTo>
                    <a:pt x="4762" y="33337"/>
                    <a:pt x="5426" y="67523"/>
                    <a:pt x="14287" y="100012"/>
                  </a:cubicBezTo>
                  <a:cubicBezTo>
                    <a:pt x="24139" y="136136"/>
                    <a:pt x="86003" y="222874"/>
                    <a:pt x="100012" y="242887"/>
                  </a:cubicBezTo>
                  <a:cubicBezTo>
                    <a:pt x="113668" y="262395"/>
                    <a:pt x="131472" y="279132"/>
                    <a:pt x="142875" y="300037"/>
                  </a:cubicBezTo>
                  <a:cubicBezTo>
                    <a:pt x="160243" y="331878"/>
                    <a:pt x="168767" y="367995"/>
                    <a:pt x="185737" y="400050"/>
                  </a:cubicBezTo>
                  <a:cubicBezTo>
                    <a:pt x="211723" y="449135"/>
                    <a:pt x="240654" y="496713"/>
                    <a:pt x="271462" y="542925"/>
                  </a:cubicBezTo>
                  <a:cubicBezTo>
                    <a:pt x="280987" y="557212"/>
                    <a:pt x="289044" y="572596"/>
                    <a:pt x="300037" y="585787"/>
                  </a:cubicBezTo>
                  <a:cubicBezTo>
                    <a:pt x="312972" y="601309"/>
                    <a:pt x="331016" y="612309"/>
                    <a:pt x="342900" y="628650"/>
                  </a:cubicBezTo>
                  <a:cubicBezTo>
                    <a:pt x="369326" y="664986"/>
                    <a:pt x="390041" y="705156"/>
                    <a:pt x="414337" y="742950"/>
                  </a:cubicBezTo>
                  <a:cubicBezTo>
                    <a:pt x="432908" y="771839"/>
                    <a:pt x="452437" y="800100"/>
                    <a:pt x="471487" y="828675"/>
                  </a:cubicBezTo>
                  <a:cubicBezTo>
                    <a:pt x="503798" y="877141"/>
                    <a:pt x="512204" y="859395"/>
                    <a:pt x="485775" y="885825"/>
                  </a:cubicBezTo>
                </a:path>
              </a:pathLst>
            </a:custGeom>
            <a:noFill/>
            <a:ln w="34925">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E63B316-54DE-FB45-991C-3DEB856978C6}"/>
                </a:ext>
              </a:extLst>
            </p:cNvPr>
            <p:cNvSpPr/>
            <p:nvPr/>
          </p:nvSpPr>
          <p:spPr>
            <a:xfrm>
              <a:off x="6667100" y="4941091"/>
              <a:ext cx="2198422" cy="646331"/>
            </a:xfrm>
            <a:prstGeom prst="rect">
              <a:avLst/>
            </a:prstGeom>
          </p:spPr>
          <p:txBody>
            <a:bodyPr wrap="none">
              <a:spAutoFit/>
            </a:bodyPr>
            <a:lstStyle/>
            <a:p>
              <a:r>
                <a:rPr lang="en-US" b="1" dirty="0"/>
                <a:t>Linearly Proportional</a:t>
              </a:r>
            </a:p>
            <a:p>
              <a:r>
                <a:rPr lang="en-US" b="1" dirty="0"/>
                <a:t>Y = </a:t>
              </a:r>
              <a:r>
                <a:rPr lang="en-US" b="1" dirty="0" err="1"/>
                <a:t>kX</a:t>
              </a:r>
              <a:r>
                <a:rPr lang="en-US" b="1" dirty="0"/>
                <a:t> </a:t>
              </a:r>
              <a:endParaRPr lang="en-US" dirty="0"/>
            </a:p>
          </p:txBody>
        </p:sp>
      </p:grpSp>
      <p:sp>
        <p:nvSpPr>
          <p:cNvPr id="16" name="TextBox 15">
            <a:extLst>
              <a:ext uri="{FF2B5EF4-FFF2-40B4-BE49-F238E27FC236}">
                <a16:creationId xmlns:a16="http://schemas.microsoft.com/office/drawing/2014/main" id="{CE209A8C-D359-524F-8DA2-9679DB25C64E}"/>
              </a:ext>
            </a:extLst>
          </p:cNvPr>
          <p:cNvSpPr txBox="1"/>
          <p:nvPr/>
        </p:nvSpPr>
        <p:spPr>
          <a:xfrm>
            <a:off x="2259013" y="4855367"/>
            <a:ext cx="7600950" cy="461665"/>
          </a:xfrm>
          <a:prstGeom prst="rect">
            <a:avLst/>
          </a:prstGeom>
          <a:noFill/>
        </p:spPr>
        <p:txBody>
          <a:bodyPr wrap="square" rtlCol="0">
            <a:spAutoFit/>
          </a:bodyPr>
          <a:lstStyle/>
          <a:p>
            <a:pPr algn="ctr"/>
            <a:r>
              <a:rPr lang="en-US" sz="2400" dirty="0"/>
              <a:t>How do we figure out the accurate value of k?</a:t>
            </a:r>
          </a:p>
        </p:txBody>
      </p:sp>
      <p:cxnSp>
        <p:nvCxnSpPr>
          <p:cNvPr id="19" name="Straight Arrow Connector 18">
            <a:extLst>
              <a:ext uri="{FF2B5EF4-FFF2-40B4-BE49-F238E27FC236}">
                <a16:creationId xmlns:a16="http://schemas.microsoft.com/office/drawing/2014/main" id="{1221AE2B-4C37-CF41-880E-A0F39FA77C48}"/>
              </a:ext>
            </a:extLst>
          </p:cNvPr>
          <p:cNvCxnSpPr>
            <a:cxnSpLocks/>
          </p:cNvCxnSpPr>
          <p:nvPr/>
        </p:nvCxnSpPr>
        <p:spPr>
          <a:xfrm>
            <a:off x="3474147" y="2914226"/>
            <a:ext cx="1699509" cy="1941141"/>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6F83793-364A-6B40-9BD5-BD868BB34CDF}"/>
              </a:ext>
            </a:extLst>
          </p:cNvPr>
          <p:cNvCxnSpPr>
            <a:cxnSpLocks/>
          </p:cNvCxnSpPr>
          <p:nvPr/>
        </p:nvCxnSpPr>
        <p:spPr>
          <a:xfrm flipH="1">
            <a:off x="5173656" y="2691312"/>
            <a:ext cx="3992378" cy="2164055"/>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0534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B0EA78A-243D-F54B-AF0C-0BA3EDC9470E}"/>
              </a:ext>
            </a:extLst>
          </p:cNvPr>
          <p:cNvSpPr txBox="1"/>
          <p:nvPr/>
        </p:nvSpPr>
        <p:spPr>
          <a:xfrm>
            <a:off x="342900" y="342900"/>
            <a:ext cx="5900738" cy="400110"/>
          </a:xfrm>
          <a:prstGeom prst="rect">
            <a:avLst/>
          </a:prstGeom>
          <a:noFill/>
        </p:spPr>
        <p:txBody>
          <a:bodyPr wrap="square" rtlCol="0">
            <a:spAutoFit/>
          </a:bodyPr>
          <a:lstStyle/>
          <a:p>
            <a:r>
              <a:rPr lang="en-US" sz="2000" b="1" dirty="0"/>
              <a:t>Let us play the guess game</a:t>
            </a:r>
          </a:p>
        </p:txBody>
      </p:sp>
      <p:sp>
        <p:nvSpPr>
          <p:cNvPr id="6" name="TextBox 5">
            <a:extLst>
              <a:ext uri="{FF2B5EF4-FFF2-40B4-BE49-F238E27FC236}">
                <a16:creationId xmlns:a16="http://schemas.microsoft.com/office/drawing/2014/main" id="{8FEC5DCD-71FB-784F-AF3C-4C831B07675A}"/>
              </a:ext>
            </a:extLst>
          </p:cNvPr>
          <p:cNvSpPr txBox="1"/>
          <p:nvPr/>
        </p:nvSpPr>
        <p:spPr>
          <a:xfrm>
            <a:off x="842963" y="1158013"/>
            <a:ext cx="2886075" cy="400110"/>
          </a:xfrm>
          <a:prstGeom prst="rect">
            <a:avLst/>
          </a:prstGeom>
          <a:noFill/>
        </p:spPr>
        <p:txBody>
          <a:bodyPr wrap="square" rtlCol="0">
            <a:spAutoFit/>
          </a:bodyPr>
          <a:lstStyle/>
          <a:p>
            <a:r>
              <a:rPr lang="en-US" sz="2000" dirty="0"/>
              <a:t>Imagine k = 0.4</a:t>
            </a:r>
          </a:p>
        </p:txBody>
      </p:sp>
      <p:graphicFrame>
        <p:nvGraphicFramePr>
          <p:cNvPr id="17" name="Table 16">
            <a:extLst>
              <a:ext uri="{FF2B5EF4-FFF2-40B4-BE49-F238E27FC236}">
                <a16:creationId xmlns:a16="http://schemas.microsoft.com/office/drawing/2014/main" id="{896490D2-5024-4543-802F-E9E539FB9F74}"/>
              </a:ext>
            </a:extLst>
          </p:cNvPr>
          <p:cNvGraphicFramePr>
            <a:graphicFrameLocks noGrp="1"/>
          </p:cNvGraphicFramePr>
          <p:nvPr>
            <p:extLst>
              <p:ext uri="{D42A27DB-BD31-4B8C-83A1-F6EECF244321}">
                <p14:modId xmlns:p14="http://schemas.microsoft.com/office/powerpoint/2010/main" val="1389823676"/>
              </p:ext>
            </p:extLst>
          </p:nvPr>
        </p:nvGraphicFramePr>
        <p:xfrm>
          <a:off x="3229337" y="800885"/>
          <a:ext cx="6574424" cy="2194560"/>
        </p:xfrm>
        <a:graphic>
          <a:graphicData uri="http://schemas.openxmlformats.org/drawingml/2006/table">
            <a:tbl>
              <a:tblPr firstRow="1" bandRow="1">
                <a:tableStyleId>{5C22544A-7EE6-4342-B048-85BDC9FD1C3A}</a:tableStyleId>
              </a:tblPr>
              <a:tblGrid>
                <a:gridCol w="1643606">
                  <a:extLst>
                    <a:ext uri="{9D8B030D-6E8A-4147-A177-3AD203B41FA5}">
                      <a16:colId xmlns:a16="http://schemas.microsoft.com/office/drawing/2014/main" val="410579339"/>
                    </a:ext>
                  </a:extLst>
                </a:gridCol>
                <a:gridCol w="1643606">
                  <a:extLst>
                    <a:ext uri="{9D8B030D-6E8A-4147-A177-3AD203B41FA5}">
                      <a16:colId xmlns:a16="http://schemas.microsoft.com/office/drawing/2014/main" val="1835836623"/>
                    </a:ext>
                  </a:extLst>
                </a:gridCol>
                <a:gridCol w="1643606">
                  <a:extLst>
                    <a:ext uri="{9D8B030D-6E8A-4147-A177-3AD203B41FA5}">
                      <a16:colId xmlns:a16="http://schemas.microsoft.com/office/drawing/2014/main" val="2735048075"/>
                    </a:ext>
                  </a:extLst>
                </a:gridCol>
                <a:gridCol w="1643606">
                  <a:extLst>
                    <a:ext uri="{9D8B030D-6E8A-4147-A177-3AD203B41FA5}">
                      <a16:colId xmlns:a16="http://schemas.microsoft.com/office/drawing/2014/main" val="2586802547"/>
                    </a:ext>
                  </a:extLst>
                </a:gridCol>
              </a:tblGrid>
              <a:tr h="350349">
                <a:tc>
                  <a:txBody>
                    <a:bodyPr/>
                    <a:lstStyle/>
                    <a:p>
                      <a:pPr algn="ctr"/>
                      <a:r>
                        <a:rPr lang="en-US" sz="1800" b="1" dirty="0"/>
                        <a:t>Kilometers (X) </a:t>
                      </a:r>
                      <a:endParaRPr lang="en-US" dirty="0"/>
                    </a:p>
                  </a:txBody>
                  <a:tcPr/>
                </a:tc>
                <a:tc>
                  <a:txBody>
                    <a:bodyPr/>
                    <a:lstStyle/>
                    <a:p>
                      <a:pPr algn="ctr"/>
                      <a:r>
                        <a:rPr lang="en-US" sz="1800" b="1" dirty="0"/>
                        <a:t>Miles (Y)</a:t>
                      </a:r>
                      <a:endParaRPr lang="en-US" dirty="0"/>
                    </a:p>
                  </a:txBody>
                  <a:tcPr>
                    <a:lnR w="12700" cap="flat" cmpd="sng" algn="ctr">
                      <a:solidFill>
                        <a:schemeClr val="tx1"/>
                      </a:solidFill>
                      <a:prstDash val="solid"/>
                      <a:round/>
                      <a:headEnd type="none" w="med" len="med"/>
                      <a:tailEnd type="none" w="med" len="med"/>
                    </a:lnR>
                  </a:tcPr>
                </a:tc>
                <a:tc>
                  <a:txBody>
                    <a:bodyPr/>
                    <a:lstStyle/>
                    <a:p>
                      <a:pPr algn="ctr"/>
                      <a:r>
                        <a:rPr lang="en-US" dirty="0"/>
                        <a:t>Y’ = </a:t>
                      </a:r>
                      <a:r>
                        <a:rPr lang="en-US" dirty="0" err="1"/>
                        <a:t>kX</a:t>
                      </a:r>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2"/>
                    </a:solidFill>
                  </a:tcPr>
                </a:tc>
                <a:tc>
                  <a:txBody>
                    <a:bodyPr/>
                    <a:lstStyle/>
                    <a:p>
                      <a:pPr algn="ctr"/>
                      <a:r>
                        <a:rPr lang="en-US" dirty="0"/>
                        <a:t>Y’ - 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extLst>
                  <a:ext uri="{0D108BD9-81ED-4DB2-BD59-A6C34878D82A}">
                    <a16:rowId xmlns:a16="http://schemas.microsoft.com/office/drawing/2014/main" val="3390399307"/>
                  </a:ext>
                </a:extLst>
              </a:tr>
              <a:tr h="350349">
                <a:tc>
                  <a:txBody>
                    <a:bodyPr/>
                    <a:lstStyle/>
                    <a:p>
                      <a:pPr algn="ctr"/>
                      <a:r>
                        <a:rPr lang="en-US" dirty="0"/>
                        <a:t>0</a:t>
                      </a:r>
                    </a:p>
                  </a:txBody>
                  <a:tcPr/>
                </a:tc>
                <a:tc>
                  <a:txBody>
                    <a:bodyPr/>
                    <a:lstStyle/>
                    <a:p>
                      <a:pPr algn="ctr"/>
                      <a:r>
                        <a:rPr lang="en-US" dirty="0"/>
                        <a:t>0</a:t>
                      </a:r>
                    </a:p>
                  </a:txBody>
                  <a:tcPr>
                    <a:lnR w="12700" cap="flat" cmpd="sng" algn="ctr">
                      <a:solidFill>
                        <a:schemeClr val="tx1"/>
                      </a:solidFill>
                      <a:prstDash val="solid"/>
                      <a:round/>
                      <a:headEnd type="none" w="med" len="med"/>
                      <a:tailEnd type="none" w="med" len="med"/>
                    </a:lnR>
                  </a:tcPr>
                </a:tc>
                <a:tc>
                  <a:txBody>
                    <a:bodyPr/>
                    <a:lstStyle/>
                    <a:p>
                      <a:pPr algn="ctr"/>
                      <a:r>
                        <a:rPr lang="en-US" dirty="0"/>
                        <a:t>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0</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688144"/>
                  </a:ext>
                </a:extLst>
              </a:tr>
              <a:tr h="350349">
                <a:tc>
                  <a:txBody>
                    <a:bodyPr/>
                    <a:lstStyle/>
                    <a:p>
                      <a:pPr algn="ctr"/>
                      <a:r>
                        <a:rPr lang="en-US" dirty="0"/>
                        <a:t>50</a:t>
                      </a:r>
                    </a:p>
                  </a:txBody>
                  <a:tcPr/>
                </a:tc>
                <a:tc>
                  <a:txBody>
                    <a:bodyPr/>
                    <a:lstStyle/>
                    <a:p>
                      <a:pPr algn="ctr"/>
                      <a:r>
                        <a:rPr lang="en-US" dirty="0"/>
                        <a:t>31.0686</a:t>
                      </a:r>
                    </a:p>
                  </a:txBody>
                  <a:tcPr>
                    <a:lnR w="12700" cap="flat" cmpd="sng" algn="ctr">
                      <a:solidFill>
                        <a:schemeClr val="tx1"/>
                      </a:solidFill>
                      <a:prstDash val="solid"/>
                      <a:round/>
                      <a:headEnd type="none" w="med" len="med"/>
                      <a:tailEnd type="none" w="med" len="med"/>
                    </a:lnR>
                  </a:tcPr>
                </a:tc>
                <a:tc>
                  <a:txBody>
                    <a:bodyPr/>
                    <a:lstStyle/>
                    <a:p>
                      <a:pPr algn="ctr"/>
                      <a:r>
                        <a:rPr lang="en-US" dirty="0"/>
                        <a:t>20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-11.0686</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11285301"/>
                  </a:ext>
                </a:extLst>
              </a:tr>
              <a:tr h="350349">
                <a:tc>
                  <a:txBody>
                    <a:bodyPr/>
                    <a:lstStyle/>
                    <a:p>
                      <a:pPr algn="ctr"/>
                      <a:r>
                        <a:rPr lang="en-US" dirty="0"/>
                        <a:t>100</a:t>
                      </a:r>
                    </a:p>
                  </a:txBody>
                  <a:tcPr/>
                </a:tc>
                <a:tc>
                  <a:txBody>
                    <a:bodyPr/>
                    <a:lstStyle/>
                    <a:p>
                      <a:pPr algn="ctr"/>
                      <a:r>
                        <a:rPr lang="en-US" dirty="0"/>
                        <a:t>62.1371</a:t>
                      </a:r>
                    </a:p>
                  </a:txBody>
                  <a:tcPr>
                    <a:lnR w="12700" cap="flat" cmpd="sng" algn="ctr">
                      <a:solidFill>
                        <a:schemeClr val="tx1"/>
                      </a:solidFill>
                      <a:prstDash val="solid"/>
                      <a:round/>
                      <a:headEnd type="none" w="med" len="med"/>
                      <a:tailEnd type="none" w="med" len="med"/>
                    </a:lnR>
                  </a:tcPr>
                </a:tc>
                <a:tc>
                  <a:txBody>
                    <a:bodyPr/>
                    <a:lstStyle/>
                    <a:p>
                      <a:pPr algn="ctr"/>
                      <a:r>
                        <a:rPr lang="en-US" dirty="0"/>
                        <a:t>40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-22.1371</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846807"/>
                  </a:ext>
                </a:extLst>
              </a:tr>
              <a:tr h="350349">
                <a:tc>
                  <a:txBody>
                    <a:bodyPr/>
                    <a:lstStyle/>
                    <a:p>
                      <a:pPr algn="ctr"/>
                      <a:r>
                        <a:rPr lang="en-US" dirty="0"/>
                        <a:t>121</a:t>
                      </a:r>
                    </a:p>
                  </a:txBody>
                  <a:tcPr/>
                </a:tc>
                <a:tc>
                  <a:txBody>
                    <a:bodyPr/>
                    <a:lstStyle/>
                    <a:p>
                      <a:pPr algn="ctr"/>
                      <a:r>
                        <a:rPr lang="en-US" dirty="0"/>
                        <a:t>75.1859</a:t>
                      </a:r>
                    </a:p>
                  </a:txBody>
                  <a:tcPr>
                    <a:lnR w="12700" cap="flat" cmpd="sng" algn="ctr">
                      <a:solidFill>
                        <a:schemeClr val="tx1"/>
                      </a:solidFill>
                      <a:prstDash val="solid"/>
                      <a:round/>
                      <a:headEnd type="none" w="med" len="med"/>
                      <a:tailEnd type="none" w="med" len="med"/>
                    </a:lnR>
                  </a:tcPr>
                </a:tc>
                <a:tc>
                  <a:txBody>
                    <a:bodyPr/>
                    <a:lstStyle/>
                    <a:p>
                      <a:pPr algn="ctr"/>
                      <a:r>
                        <a:rPr lang="en-US" dirty="0"/>
                        <a:t>48.4</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-26.7859</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319661499"/>
                  </a:ext>
                </a:extLst>
              </a:tr>
              <a:tr h="350349">
                <a:tc>
                  <a:txBody>
                    <a:bodyPr/>
                    <a:lstStyle/>
                    <a:p>
                      <a:pPr algn="ctr"/>
                      <a:r>
                        <a:rPr lang="en-US" dirty="0"/>
                        <a:t>200</a:t>
                      </a:r>
                    </a:p>
                  </a:txBody>
                  <a:tcPr/>
                </a:tc>
                <a:tc>
                  <a:txBody>
                    <a:bodyPr/>
                    <a:lstStyle/>
                    <a:p>
                      <a:pPr algn="ctr"/>
                      <a:r>
                        <a:rPr lang="en-US" dirty="0"/>
                        <a:t>124.274</a:t>
                      </a:r>
                    </a:p>
                  </a:txBody>
                  <a:tcPr>
                    <a:lnR w="12700" cap="flat" cmpd="sng" algn="ctr">
                      <a:solidFill>
                        <a:schemeClr val="tx1"/>
                      </a:solidFill>
                      <a:prstDash val="solid"/>
                      <a:round/>
                      <a:headEnd type="none" w="med" len="med"/>
                      <a:tailEnd type="none" w="med" len="med"/>
                    </a:lnR>
                  </a:tcPr>
                </a:tc>
                <a:tc>
                  <a:txBody>
                    <a:bodyPr/>
                    <a:lstStyle/>
                    <a:p>
                      <a:pPr algn="ctr"/>
                      <a:r>
                        <a:rPr lang="en-US" dirty="0"/>
                        <a:t>80</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t>-44.274</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686262717"/>
                  </a:ext>
                </a:extLst>
              </a:tr>
            </a:tbl>
          </a:graphicData>
        </a:graphic>
      </p:graphicFrame>
      <p:sp>
        <p:nvSpPr>
          <p:cNvPr id="18" name="TextBox 17">
            <a:extLst>
              <a:ext uri="{FF2B5EF4-FFF2-40B4-BE49-F238E27FC236}">
                <a16:creationId xmlns:a16="http://schemas.microsoft.com/office/drawing/2014/main" id="{814290CF-52C6-7D4C-B3E0-B44C94F8416F}"/>
              </a:ext>
            </a:extLst>
          </p:cNvPr>
          <p:cNvSpPr txBox="1"/>
          <p:nvPr/>
        </p:nvSpPr>
        <p:spPr>
          <a:xfrm>
            <a:off x="879614" y="3613775"/>
            <a:ext cx="2886075" cy="400110"/>
          </a:xfrm>
          <a:prstGeom prst="rect">
            <a:avLst/>
          </a:prstGeom>
          <a:noFill/>
        </p:spPr>
        <p:txBody>
          <a:bodyPr wrap="square" rtlCol="0">
            <a:spAutoFit/>
          </a:bodyPr>
          <a:lstStyle/>
          <a:p>
            <a:r>
              <a:rPr lang="en-US" sz="2000" dirty="0"/>
              <a:t>Imagine k = 0.5</a:t>
            </a:r>
          </a:p>
        </p:txBody>
      </p:sp>
      <p:graphicFrame>
        <p:nvGraphicFramePr>
          <p:cNvPr id="20" name="Table 19">
            <a:extLst>
              <a:ext uri="{FF2B5EF4-FFF2-40B4-BE49-F238E27FC236}">
                <a16:creationId xmlns:a16="http://schemas.microsoft.com/office/drawing/2014/main" id="{C994146C-A0E6-B843-8D23-8CCC332DD0A1}"/>
              </a:ext>
            </a:extLst>
          </p:cNvPr>
          <p:cNvGraphicFramePr>
            <a:graphicFrameLocks noGrp="1"/>
          </p:cNvGraphicFramePr>
          <p:nvPr>
            <p:extLst>
              <p:ext uri="{D42A27DB-BD31-4B8C-83A1-F6EECF244321}">
                <p14:modId xmlns:p14="http://schemas.microsoft.com/office/powerpoint/2010/main" val="3656799511"/>
              </p:ext>
            </p:extLst>
          </p:nvPr>
        </p:nvGraphicFramePr>
        <p:xfrm>
          <a:off x="3265988" y="3256647"/>
          <a:ext cx="6574424" cy="2194560"/>
        </p:xfrm>
        <a:graphic>
          <a:graphicData uri="http://schemas.openxmlformats.org/drawingml/2006/table">
            <a:tbl>
              <a:tblPr firstRow="1" bandRow="1">
                <a:tableStyleId>{5C22544A-7EE6-4342-B048-85BDC9FD1C3A}</a:tableStyleId>
              </a:tblPr>
              <a:tblGrid>
                <a:gridCol w="1643606">
                  <a:extLst>
                    <a:ext uri="{9D8B030D-6E8A-4147-A177-3AD203B41FA5}">
                      <a16:colId xmlns:a16="http://schemas.microsoft.com/office/drawing/2014/main" val="410579339"/>
                    </a:ext>
                  </a:extLst>
                </a:gridCol>
                <a:gridCol w="1643606">
                  <a:extLst>
                    <a:ext uri="{9D8B030D-6E8A-4147-A177-3AD203B41FA5}">
                      <a16:colId xmlns:a16="http://schemas.microsoft.com/office/drawing/2014/main" val="1835836623"/>
                    </a:ext>
                  </a:extLst>
                </a:gridCol>
                <a:gridCol w="1643606">
                  <a:extLst>
                    <a:ext uri="{9D8B030D-6E8A-4147-A177-3AD203B41FA5}">
                      <a16:colId xmlns:a16="http://schemas.microsoft.com/office/drawing/2014/main" val="2735048075"/>
                    </a:ext>
                  </a:extLst>
                </a:gridCol>
                <a:gridCol w="1643606">
                  <a:extLst>
                    <a:ext uri="{9D8B030D-6E8A-4147-A177-3AD203B41FA5}">
                      <a16:colId xmlns:a16="http://schemas.microsoft.com/office/drawing/2014/main" val="2586802547"/>
                    </a:ext>
                  </a:extLst>
                </a:gridCol>
              </a:tblGrid>
              <a:tr h="350349">
                <a:tc>
                  <a:txBody>
                    <a:bodyPr/>
                    <a:lstStyle/>
                    <a:p>
                      <a:pPr algn="ctr"/>
                      <a:r>
                        <a:rPr lang="en-US" sz="1800" b="1" dirty="0"/>
                        <a:t>Kilometers (X) </a:t>
                      </a:r>
                      <a:endParaRPr lang="en-US" dirty="0"/>
                    </a:p>
                  </a:txBody>
                  <a:tcPr/>
                </a:tc>
                <a:tc>
                  <a:txBody>
                    <a:bodyPr/>
                    <a:lstStyle/>
                    <a:p>
                      <a:pPr algn="ctr"/>
                      <a:r>
                        <a:rPr lang="en-US" sz="1800" b="1" dirty="0"/>
                        <a:t>Miles (Y)</a:t>
                      </a:r>
                      <a:endParaRPr lang="en-US" dirty="0"/>
                    </a:p>
                  </a:txBody>
                  <a:tcPr>
                    <a:lnR w="12700" cap="flat" cmpd="sng" algn="ctr">
                      <a:solidFill>
                        <a:schemeClr val="tx1"/>
                      </a:solidFill>
                      <a:prstDash val="solid"/>
                      <a:round/>
                      <a:headEnd type="none" w="med" len="med"/>
                      <a:tailEnd type="none" w="med" len="med"/>
                    </a:lnR>
                  </a:tcPr>
                </a:tc>
                <a:tc>
                  <a:txBody>
                    <a:bodyPr/>
                    <a:lstStyle/>
                    <a:p>
                      <a:pPr algn="ctr"/>
                      <a:r>
                        <a:rPr lang="en-US" dirty="0"/>
                        <a:t>Y’ = </a:t>
                      </a:r>
                      <a:r>
                        <a:rPr lang="en-US" dirty="0" err="1"/>
                        <a:t>kX</a:t>
                      </a:r>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2"/>
                    </a:solidFill>
                  </a:tcPr>
                </a:tc>
                <a:tc>
                  <a:txBody>
                    <a:bodyPr/>
                    <a:lstStyle/>
                    <a:p>
                      <a:pPr algn="ctr"/>
                      <a:r>
                        <a:rPr lang="en-US" dirty="0"/>
                        <a:t>Y’ - 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extLst>
                  <a:ext uri="{0D108BD9-81ED-4DB2-BD59-A6C34878D82A}">
                    <a16:rowId xmlns:a16="http://schemas.microsoft.com/office/drawing/2014/main" val="3390399307"/>
                  </a:ext>
                </a:extLst>
              </a:tr>
              <a:tr h="350349">
                <a:tc>
                  <a:txBody>
                    <a:bodyPr/>
                    <a:lstStyle/>
                    <a:p>
                      <a:pPr algn="ctr"/>
                      <a:r>
                        <a:rPr lang="en-US" dirty="0"/>
                        <a:t>0</a:t>
                      </a:r>
                    </a:p>
                  </a:txBody>
                  <a:tcPr/>
                </a:tc>
                <a:tc>
                  <a:txBody>
                    <a:bodyPr/>
                    <a:lstStyle/>
                    <a:p>
                      <a:pPr algn="ctr"/>
                      <a:r>
                        <a:rPr lang="en-US" dirty="0"/>
                        <a:t>0</a:t>
                      </a:r>
                    </a:p>
                  </a:txBody>
                  <a:tcPr>
                    <a:lnR w="12700" cap="flat" cmpd="sng" algn="ctr">
                      <a:solidFill>
                        <a:schemeClr val="tx1"/>
                      </a:solidFill>
                      <a:prstDash val="solid"/>
                      <a:round/>
                      <a:headEnd type="none" w="med" len="med"/>
                      <a:tailEnd type="none" w="med" len="med"/>
                    </a:lnR>
                  </a:tcPr>
                </a:tc>
                <a:tc>
                  <a:txBody>
                    <a:bodyPr/>
                    <a:lstStyle/>
                    <a:p>
                      <a:pPr algn="ctr"/>
                      <a:r>
                        <a:rPr lang="en-US" dirty="0"/>
                        <a:t>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0</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688144"/>
                  </a:ext>
                </a:extLst>
              </a:tr>
              <a:tr h="350349">
                <a:tc>
                  <a:txBody>
                    <a:bodyPr/>
                    <a:lstStyle/>
                    <a:p>
                      <a:pPr algn="ctr"/>
                      <a:r>
                        <a:rPr lang="en-US" dirty="0"/>
                        <a:t>50</a:t>
                      </a:r>
                    </a:p>
                  </a:txBody>
                  <a:tcPr/>
                </a:tc>
                <a:tc>
                  <a:txBody>
                    <a:bodyPr/>
                    <a:lstStyle/>
                    <a:p>
                      <a:pPr algn="ctr"/>
                      <a:r>
                        <a:rPr lang="en-US" dirty="0"/>
                        <a:t>31.0686</a:t>
                      </a:r>
                    </a:p>
                  </a:txBody>
                  <a:tcPr>
                    <a:lnR w="12700" cap="flat" cmpd="sng" algn="ctr">
                      <a:solidFill>
                        <a:schemeClr val="tx1"/>
                      </a:solidFill>
                      <a:prstDash val="solid"/>
                      <a:round/>
                      <a:headEnd type="none" w="med" len="med"/>
                      <a:tailEnd type="none" w="med" len="med"/>
                    </a:lnR>
                  </a:tcPr>
                </a:tc>
                <a:tc>
                  <a:txBody>
                    <a:bodyPr/>
                    <a:lstStyle/>
                    <a:p>
                      <a:pPr algn="ctr"/>
                      <a:r>
                        <a:rPr lang="en-US" dirty="0"/>
                        <a:t>25</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-6.0686</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11285301"/>
                  </a:ext>
                </a:extLst>
              </a:tr>
              <a:tr h="350349">
                <a:tc>
                  <a:txBody>
                    <a:bodyPr/>
                    <a:lstStyle/>
                    <a:p>
                      <a:pPr algn="ctr"/>
                      <a:r>
                        <a:rPr lang="en-US" dirty="0"/>
                        <a:t>100</a:t>
                      </a:r>
                    </a:p>
                  </a:txBody>
                  <a:tcPr/>
                </a:tc>
                <a:tc>
                  <a:txBody>
                    <a:bodyPr/>
                    <a:lstStyle/>
                    <a:p>
                      <a:pPr algn="ctr"/>
                      <a:r>
                        <a:rPr lang="en-US" dirty="0"/>
                        <a:t>62.1371</a:t>
                      </a:r>
                    </a:p>
                  </a:txBody>
                  <a:tcPr>
                    <a:lnR w="12700" cap="flat" cmpd="sng" algn="ctr">
                      <a:solidFill>
                        <a:schemeClr val="tx1"/>
                      </a:solidFill>
                      <a:prstDash val="solid"/>
                      <a:round/>
                      <a:headEnd type="none" w="med" len="med"/>
                      <a:tailEnd type="none" w="med" len="med"/>
                    </a:lnR>
                  </a:tcPr>
                </a:tc>
                <a:tc>
                  <a:txBody>
                    <a:bodyPr/>
                    <a:lstStyle/>
                    <a:p>
                      <a:pPr algn="ctr"/>
                      <a:r>
                        <a:rPr lang="en-US" dirty="0"/>
                        <a:t>50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-12.1371</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846807"/>
                  </a:ext>
                </a:extLst>
              </a:tr>
              <a:tr h="350349">
                <a:tc>
                  <a:txBody>
                    <a:bodyPr/>
                    <a:lstStyle/>
                    <a:p>
                      <a:pPr algn="ctr"/>
                      <a:r>
                        <a:rPr lang="en-US" dirty="0"/>
                        <a:t>121</a:t>
                      </a:r>
                    </a:p>
                  </a:txBody>
                  <a:tcPr/>
                </a:tc>
                <a:tc>
                  <a:txBody>
                    <a:bodyPr/>
                    <a:lstStyle/>
                    <a:p>
                      <a:pPr algn="ctr"/>
                      <a:r>
                        <a:rPr lang="en-US" dirty="0"/>
                        <a:t>75.1859</a:t>
                      </a:r>
                    </a:p>
                  </a:txBody>
                  <a:tcPr>
                    <a:lnR w="12700" cap="flat" cmpd="sng" algn="ctr">
                      <a:solidFill>
                        <a:schemeClr val="tx1"/>
                      </a:solidFill>
                      <a:prstDash val="solid"/>
                      <a:round/>
                      <a:headEnd type="none" w="med" len="med"/>
                      <a:tailEnd type="none" w="med" len="med"/>
                    </a:lnR>
                  </a:tcPr>
                </a:tc>
                <a:tc>
                  <a:txBody>
                    <a:bodyPr/>
                    <a:lstStyle/>
                    <a:p>
                      <a:pPr algn="ctr"/>
                      <a:r>
                        <a:rPr lang="en-US" dirty="0"/>
                        <a:t>60.5</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-14.6859</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319661499"/>
                  </a:ext>
                </a:extLst>
              </a:tr>
              <a:tr h="350349">
                <a:tc>
                  <a:txBody>
                    <a:bodyPr/>
                    <a:lstStyle/>
                    <a:p>
                      <a:pPr algn="ctr"/>
                      <a:r>
                        <a:rPr lang="en-US" dirty="0"/>
                        <a:t>200</a:t>
                      </a:r>
                    </a:p>
                  </a:txBody>
                  <a:tcPr/>
                </a:tc>
                <a:tc>
                  <a:txBody>
                    <a:bodyPr/>
                    <a:lstStyle/>
                    <a:p>
                      <a:pPr algn="ctr"/>
                      <a:r>
                        <a:rPr lang="en-US" dirty="0"/>
                        <a:t>124.274</a:t>
                      </a:r>
                    </a:p>
                  </a:txBody>
                  <a:tcPr>
                    <a:lnR w="12700" cap="flat" cmpd="sng" algn="ctr">
                      <a:solidFill>
                        <a:schemeClr val="tx1"/>
                      </a:solidFill>
                      <a:prstDash val="solid"/>
                      <a:round/>
                      <a:headEnd type="none" w="med" len="med"/>
                      <a:tailEnd type="none" w="med" len="med"/>
                    </a:lnR>
                  </a:tcPr>
                </a:tc>
                <a:tc>
                  <a:txBody>
                    <a:bodyPr/>
                    <a:lstStyle/>
                    <a:p>
                      <a:pPr algn="ctr"/>
                      <a:r>
                        <a:rPr lang="en-US" dirty="0"/>
                        <a:t>100</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t>-24.274</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686262717"/>
                  </a:ext>
                </a:extLst>
              </a:tr>
            </a:tbl>
          </a:graphicData>
        </a:graphic>
      </p:graphicFrame>
      <p:sp>
        <p:nvSpPr>
          <p:cNvPr id="7" name="TextBox 6">
            <a:extLst>
              <a:ext uri="{FF2B5EF4-FFF2-40B4-BE49-F238E27FC236}">
                <a16:creationId xmlns:a16="http://schemas.microsoft.com/office/drawing/2014/main" id="{5396263E-BEDF-8A49-9585-CB780A1BA492}"/>
              </a:ext>
            </a:extLst>
          </p:cNvPr>
          <p:cNvSpPr txBox="1"/>
          <p:nvPr/>
        </p:nvSpPr>
        <p:spPr>
          <a:xfrm>
            <a:off x="10186988" y="1000125"/>
            <a:ext cx="1200150" cy="646331"/>
          </a:xfrm>
          <a:prstGeom prst="rect">
            <a:avLst/>
          </a:prstGeom>
          <a:noFill/>
        </p:spPr>
        <p:txBody>
          <a:bodyPr wrap="square" rtlCol="0">
            <a:spAutoFit/>
          </a:bodyPr>
          <a:lstStyle/>
          <a:p>
            <a:r>
              <a:rPr lang="en-US" b="1" dirty="0"/>
              <a:t>Error or Loss</a:t>
            </a:r>
          </a:p>
        </p:txBody>
      </p:sp>
      <p:sp>
        <p:nvSpPr>
          <p:cNvPr id="8" name="Freeform 7">
            <a:extLst>
              <a:ext uri="{FF2B5EF4-FFF2-40B4-BE49-F238E27FC236}">
                <a16:creationId xmlns:a16="http://schemas.microsoft.com/office/drawing/2014/main" id="{9C06794E-1CC0-6044-8B27-746762C0E770}"/>
              </a:ext>
            </a:extLst>
          </p:cNvPr>
          <p:cNvSpPr/>
          <p:nvPr/>
        </p:nvSpPr>
        <p:spPr>
          <a:xfrm>
            <a:off x="9415463" y="828675"/>
            <a:ext cx="1857375" cy="1171575"/>
          </a:xfrm>
          <a:custGeom>
            <a:avLst/>
            <a:gdLst>
              <a:gd name="connsiteX0" fmla="*/ 0 w 1857375"/>
              <a:gd name="connsiteY0" fmla="*/ 200025 h 1171575"/>
              <a:gd name="connsiteX1" fmla="*/ 542925 w 1857375"/>
              <a:gd name="connsiteY1" fmla="*/ 228600 h 1171575"/>
              <a:gd name="connsiteX2" fmla="*/ 685800 w 1857375"/>
              <a:gd name="connsiteY2" fmla="*/ 271463 h 1171575"/>
              <a:gd name="connsiteX3" fmla="*/ 857250 w 1857375"/>
              <a:gd name="connsiteY3" fmla="*/ 285750 h 1171575"/>
              <a:gd name="connsiteX4" fmla="*/ 928687 w 1857375"/>
              <a:gd name="connsiteY4" fmla="*/ 200025 h 1171575"/>
              <a:gd name="connsiteX5" fmla="*/ 1042987 w 1857375"/>
              <a:gd name="connsiteY5" fmla="*/ 128588 h 1171575"/>
              <a:gd name="connsiteX6" fmla="*/ 1157287 w 1857375"/>
              <a:gd name="connsiteY6" fmla="*/ 71438 h 1171575"/>
              <a:gd name="connsiteX7" fmla="*/ 1200150 w 1857375"/>
              <a:gd name="connsiteY7" fmla="*/ 42863 h 1171575"/>
              <a:gd name="connsiteX8" fmla="*/ 1243012 w 1857375"/>
              <a:gd name="connsiteY8" fmla="*/ 28575 h 1171575"/>
              <a:gd name="connsiteX9" fmla="*/ 1357312 w 1857375"/>
              <a:gd name="connsiteY9" fmla="*/ 0 h 1171575"/>
              <a:gd name="connsiteX10" fmla="*/ 1643062 w 1857375"/>
              <a:gd name="connsiteY10" fmla="*/ 14288 h 1171575"/>
              <a:gd name="connsiteX11" fmla="*/ 1771650 w 1857375"/>
              <a:gd name="connsiteY11" fmla="*/ 57150 h 1171575"/>
              <a:gd name="connsiteX12" fmla="*/ 1814512 w 1857375"/>
              <a:gd name="connsiteY12" fmla="*/ 85725 h 1171575"/>
              <a:gd name="connsiteX13" fmla="*/ 1843087 w 1857375"/>
              <a:gd name="connsiteY13" fmla="*/ 128588 h 1171575"/>
              <a:gd name="connsiteX14" fmla="*/ 1857375 w 1857375"/>
              <a:gd name="connsiteY14" fmla="*/ 171450 h 1171575"/>
              <a:gd name="connsiteX15" fmla="*/ 1843087 w 1857375"/>
              <a:gd name="connsiteY15" fmla="*/ 614363 h 1171575"/>
              <a:gd name="connsiteX16" fmla="*/ 1785937 w 1857375"/>
              <a:gd name="connsiteY16" fmla="*/ 742950 h 1171575"/>
              <a:gd name="connsiteX17" fmla="*/ 1771650 w 1857375"/>
              <a:gd name="connsiteY17" fmla="*/ 800100 h 1171575"/>
              <a:gd name="connsiteX18" fmla="*/ 1700212 w 1857375"/>
              <a:gd name="connsiteY18" fmla="*/ 885825 h 1171575"/>
              <a:gd name="connsiteX19" fmla="*/ 1657350 w 1857375"/>
              <a:gd name="connsiteY19" fmla="*/ 914400 h 1171575"/>
              <a:gd name="connsiteX20" fmla="*/ 1571625 w 1857375"/>
              <a:gd name="connsiteY20" fmla="*/ 1000125 h 1171575"/>
              <a:gd name="connsiteX21" fmla="*/ 1428750 w 1857375"/>
              <a:gd name="connsiteY21" fmla="*/ 1100138 h 1171575"/>
              <a:gd name="connsiteX22" fmla="*/ 1385887 w 1857375"/>
              <a:gd name="connsiteY22" fmla="*/ 1114425 h 1171575"/>
              <a:gd name="connsiteX23" fmla="*/ 1343025 w 1857375"/>
              <a:gd name="connsiteY23" fmla="*/ 1143000 h 1171575"/>
              <a:gd name="connsiteX24" fmla="*/ 1257300 w 1857375"/>
              <a:gd name="connsiteY24" fmla="*/ 1171575 h 1171575"/>
              <a:gd name="connsiteX25" fmla="*/ 942975 w 1857375"/>
              <a:gd name="connsiteY25" fmla="*/ 1157288 h 1171575"/>
              <a:gd name="connsiteX26" fmla="*/ 814387 w 1857375"/>
              <a:gd name="connsiteY26" fmla="*/ 1085850 h 1171575"/>
              <a:gd name="connsiteX27" fmla="*/ 728662 w 1857375"/>
              <a:gd name="connsiteY27" fmla="*/ 1028700 h 1171575"/>
              <a:gd name="connsiteX28" fmla="*/ 685800 w 1857375"/>
              <a:gd name="connsiteY28" fmla="*/ 1000125 h 1171575"/>
              <a:gd name="connsiteX29" fmla="*/ 614362 w 1857375"/>
              <a:gd name="connsiteY29" fmla="*/ 900113 h 1171575"/>
              <a:gd name="connsiteX30" fmla="*/ 614362 w 1857375"/>
              <a:gd name="connsiteY30" fmla="*/ 457200 h 1171575"/>
              <a:gd name="connsiteX31" fmla="*/ 671512 w 1857375"/>
              <a:gd name="connsiteY31" fmla="*/ 400050 h 1171575"/>
              <a:gd name="connsiteX32" fmla="*/ 742950 w 1857375"/>
              <a:gd name="connsiteY32" fmla="*/ 342900 h 1171575"/>
              <a:gd name="connsiteX33" fmla="*/ 771525 w 1857375"/>
              <a:gd name="connsiteY33" fmla="*/ 300038 h 1171575"/>
              <a:gd name="connsiteX34" fmla="*/ 857250 w 1857375"/>
              <a:gd name="connsiteY34" fmla="*/ 242888 h 1171575"/>
              <a:gd name="connsiteX35" fmla="*/ 900112 w 1857375"/>
              <a:gd name="connsiteY35" fmla="*/ 228600 h 117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57375" h="1171575">
                <a:moveTo>
                  <a:pt x="0" y="200025"/>
                </a:moveTo>
                <a:cubicBezTo>
                  <a:pt x="325607" y="246542"/>
                  <a:pt x="-281771" y="163493"/>
                  <a:pt x="542925" y="228600"/>
                </a:cubicBezTo>
                <a:cubicBezTo>
                  <a:pt x="863487" y="253907"/>
                  <a:pt x="520533" y="249427"/>
                  <a:pt x="685800" y="271463"/>
                </a:cubicBezTo>
                <a:cubicBezTo>
                  <a:pt x="742645" y="279042"/>
                  <a:pt x="800100" y="280988"/>
                  <a:pt x="857250" y="285750"/>
                </a:cubicBezTo>
                <a:cubicBezTo>
                  <a:pt x="880534" y="250825"/>
                  <a:pt x="893098" y="225908"/>
                  <a:pt x="928687" y="200025"/>
                </a:cubicBezTo>
                <a:cubicBezTo>
                  <a:pt x="965023" y="173599"/>
                  <a:pt x="1004887" y="152400"/>
                  <a:pt x="1042987" y="128588"/>
                </a:cubicBezTo>
                <a:cubicBezTo>
                  <a:pt x="1079109" y="106012"/>
                  <a:pt x="1121844" y="95066"/>
                  <a:pt x="1157287" y="71438"/>
                </a:cubicBezTo>
                <a:cubicBezTo>
                  <a:pt x="1171575" y="61913"/>
                  <a:pt x="1184791" y="50542"/>
                  <a:pt x="1200150" y="42863"/>
                </a:cubicBezTo>
                <a:cubicBezTo>
                  <a:pt x="1213620" y="36128"/>
                  <a:pt x="1228482" y="32538"/>
                  <a:pt x="1243012" y="28575"/>
                </a:cubicBezTo>
                <a:cubicBezTo>
                  <a:pt x="1280901" y="18242"/>
                  <a:pt x="1357312" y="0"/>
                  <a:pt x="1357312" y="0"/>
                </a:cubicBezTo>
                <a:cubicBezTo>
                  <a:pt x="1452562" y="4763"/>
                  <a:pt x="1548022" y="6368"/>
                  <a:pt x="1643062" y="14288"/>
                </a:cubicBezTo>
                <a:cubicBezTo>
                  <a:pt x="1675805" y="17017"/>
                  <a:pt x="1746356" y="44503"/>
                  <a:pt x="1771650" y="57150"/>
                </a:cubicBezTo>
                <a:cubicBezTo>
                  <a:pt x="1787008" y="64829"/>
                  <a:pt x="1800225" y="76200"/>
                  <a:pt x="1814512" y="85725"/>
                </a:cubicBezTo>
                <a:cubicBezTo>
                  <a:pt x="1824037" y="100013"/>
                  <a:pt x="1835408" y="113229"/>
                  <a:pt x="1843087" y="128588"/>
                </a:cubicBezTo>
                <a:cubicBezTo>
                  <a:pt x="1849822" y="142058"/>
                  <a:pt x="1857375" y="156390"/>
                  <a:pt x="1857375" y="171450"/>
                </a:cubicBezTo>
                <a:cubicBezTo>
                  <a:pt x="1857375" y="319164"/>
                  <a:pt x="1855025" y="467132"/>
                  <a:pt x="1843087" y="614363"/>
                </a:cubicBezTo>
                <a:cubicBezTo>
                  <a:pt x="1838379" y="672434"/>
                  <a:pt x="1814519" y="700078"/>
                  <a:pt x="1785937" y="742950"/>
                </a:cubicBezTo>
                <a:cubicBezTo>
                  <a:pt x="1781175" y="762000"/>
                  <a:pt x="1779385" y="782051"/>
                  <a:pt x="1771650" y="800100"/>
                </a:cubicBezTo>
                <a:cubicBezTo>
                  <a:pt x="1759162" y="829239"/>
                  <a:pt x="1723100" y="866752"/>
                  <a:pt x="1700212" y="885825"/>
                </a:cubicBezTo>
                <a:cubicBezTo>
                  <a:pt x="1687021" y="896818"/>
                  <a:pt x="1670184" y="902992"/>
                  <a:pt x="1657350" y="914400"/>
                </a:cubicBezTo>
                <a:cubicBezTo>
                  <a:pt x="1627146" y="941248"/>
                  <a:pt x="1603954" y="975878"/>
                  <a:pt x="1571625" y="1000125"/>
                </a:cubicBezTo>
                <a:cubicBezTo>
                  <a:pt x="1545542" y="1019687"/>
                  <a:pt x="1449859" y="1093102"/>
                  <a:pt x="1428750" y="1100138"/>
                </a:cubicBezTo>
                <a:lnTo>
                  <a:pt x="1385887" y="1114425"/>
                </a:lnTo>
                <a:cubicBezTo>
                  <a:pt x="1371600" y="1123950"/>
                  <a:pt x="1358716" y="1136026"/>
                  <a:pt x="1343025" y="1143000"/>
                </a:cubicBezTo>
                <a:cubicBezTo>
                  <a:pt x="1315500" y="1155233"/>
                  <a:pt x="1257300" y="1171575"/>
                  <a:pt x="1257300" y="1171575"/>
                </a:cubicBezTo>
                <a:cubicBezTo>
                  <a:pt x="1152525" y="1166813"/>
                  <a:pt x="1047524" y="1165652"/>
                  <a:pt x="942975" y="1157288"/>
                </a:cubicBezTo>
                <a:cubicBezTo>
                  <a:pt x="900110" y="1153859"/>
                  <a:pt x="838353" y="1101827"/>
                  <a:pt x="814387" y="1085850"/>
                </a:cubicBezTo>
                <a:lnTo>
                  <a:pt x="728662" y="1028700"/>
                </a:lnTo>
                <a:cubicBezTo>
                  <a:pt x="714375" y="1019175"/>
                  <a:pt x="696103" y="1013862"/>
                  <a:pt x="685800" y="1000125"/>
                </a:cubicBezTo>
                <a:cubicBezTo>
                  <a:pt x="632634" y="929238"/>
                  <a:pt x="656146" y="962788"/>
                  <a:pt x="614362" y="900113"/>
                </a:cubicBezTo>
                <a:cubicBezTo>
                  <a:pt x="591445" y="693850"/>
                  <a:pt x="590938" y="749997"/>
                  <a:pt x="614362" y="457200"/>
                </a:cubicBezTo>
                <a:cubicBezTo>
                  <a:pt x="618537" y="405009"/>
                  <a:pt x="629238" y="414142"/>
                  <a:pt x="671512" y="400050"/>
                </a:cubicBezTo>
                <a:cubicBezTo>
                  <a:pt x="753403" y="277215"/>
                  <a:pt x="644362" y="421770"/>
                  <a:pt x="742950" y="342900"/>
                </a:cubicBezTo>
                <a:cubicBezTo>
                  <a:pt x="756359" y="332173"/>
                  <a:pt x="758602" y="311345"/>
                  <a:pt x="771525" y="300038"/>
                </a:cubicBezTo>
                <a:cubicBezTo>
                  <a:pt x="797371" y="277423"/>
                  <a:pt x="824670" y="253749"/>
                  <a:pt x="857250" y="242888"/>
                </a:cubicBezTo>
                <a:lnTo>
                  <a:pt x="900112" y="228600"/>
                </a:lnTo>
              </a:path>
            </a:pathLst>
          </a:custGeom>
          <a:noFill/>
          <a:ln w="889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9832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B0EA78A-243D-F54B-AF0C-0BA3EDC9470E}"/>
              </a:ext>
            </a:extLst>
          </p:cNvPr>
          <p:cNvSpPr txBox="1"/>
          <p:nvPr/>
        </p:nvSpPr>
        <p:spPr>
          <a:xfrm>
            <a:off x="342900" y="342900"/>
            <a:ext cx="5900738" cy="400110"/>
          </a:xfrm>
          <a:prstGeom prst="rect">
            <a:avLst/>
          </a:prstGeom>
          <a:noFill/>
        </p:spPr>
        <p:txBody>
          <a:bodyPr wrap="square" rtlCol="0">
            <a:spAutoFit/>
          </a:bodyPr>
          <a:lstStyle/>
          <a:p>
            <a:r>
              <a:rPr lang="en-US" sz="2000" b="1" dirty="0"/>
              <a:t>Let us play the guess game</a:t>
            </a:r>
          </a:p>
        </p:txBody>
      </p:sp>
      <p:sp>
        <p:nvSpPr>
          <p:cNvPr id="6" name="TextBox 5">
            <a:extLst>
              <a:ext uri="{FF2B5EF4-FFF2-40B4-BE49-F238E27FC236}">
                <a16:creationId xmlns:a16="http://schemas.microsoft.com/office/drawing/2014/main" id="{8FEC5DCD-71FB-784F-AF3C-4C831B07675A}"/>
              </a:ext>
            </a:extLst>
          </p:cNvPr>
          <p:cNvSpPr txBox="1"/>
          <p:nvPr/>
        </p:nvSpPr>
        <p:spPr>
          <a:xfrm>
            <a:off x="842963" y="1158013"/>
            <a:ext cx="2886075" cy="400110"/>
          </a:xfrm>
          <a:prstGeom prst="rect">
            <a:avLst/>
          </a:prstGeom>
          <a:noFill/>
        </p:spPr>
        <p:txBody>
          <a:bodyPr wrap="square" rtlCol="0">
            <a:spAutoFit/>
          </a:bodyPr>
          <a:lstStyle/>
          <a:p>
            <a:r>
              <a:rPr lang="en-US" sz="2000" dirty="0"/>
              <a:t>Imagine k = 0.6</a:t>
            </a:r>
          </a:p>
        </p:txBody>
      </p:sp>
      <p:graphicFrame>
        <p:nvGraphicFramePr>
          <p:cNvPr id="17" name="Table 16">
            <a:extLst>
              <a:ext uri="{FF2B5EF4-FFF2-40B4-BE49-F238E27FC236}">
                <a16:creationId xmlns:a16="http://schemas.microsoft.com/office/drawing/2014/main" id="{896490D2-5024-4543-802F-E9E539FB9F74}"/>
              </a:ext>
            </a:extLst>
          </p:cNvPr>
          <p:cNvGraphicFramePr>
            <a:graphicFrameLocks noGrp="1"/>
          </p:cNvGraphicFramePr>
          <p:nvPr>
            <p:extLst>
              <p:ext uri="{D42A27DB-BD31-4B8C-83A1-F6EECF244321}">
                <p14:modId xmlns:p14="http://schemas.microsoft.com/office/powerpoint/2010/main" val="1980158424"/>
              </p:ext>
            </p:extLst>
          </p:nvPr>
        </p:nvGraphicFramePr>
        <p:xfrm>
          <a:off x="3229337" y="800885"/>
          <a:ext cx="6574424" cy="2194560"/>
        </p:xfrm>
        <a:graphic>
          <a:graphicData uri="http://schemas.openxmlformats.org/drawingml/2006/table">
            <a:tbl>
              <a:tblPr firstRow="1" bandRow="1">
                <a:tableStyleId>{5C22544A-7EE6-4342-B048-85BDC9FD1C3A}</a:tableStyleId>
              </a:tblPr>
              <a:tblGrid>
                <a:gridCol w="1643606">
                  <a:extLst>
                    <a:ext uri="{9D8B030D-6E8A-4147-A177-3AD203B41FA5}">
                      <a16:colId xmlns:a16="http://schemas.microsoft.com/office/drawing/2014/main" val="410579339"/>
                    </a:ext>
                  </a:extLst>
                </a:gridCol>
                <a:gridCol w="1643606">
                  <a:extLst>
                    <a:ext uri="{9D8B030D-6E8A-4147-A177-3AD203B41FA5}">
                      <a16:colId xmlns:a16="http://schemas.microsoft.com/office/drawing/2014/main" val="1835836623"/>
                    </a:ext>
                  </a:extLst>
                </a:gridCol>
                <a:gridCol w="1643606">
                  <a:extLst>
                    <a:ext uri="{9D8B030D-6E8A-4147-A177-3AD203B41FA5}">
                      <a16:colId xmlns:a16="http://schemas.microsoft.com/office/drawing/2014/main" val="2735048075"/>
                    </a:ext>
                  </a:extLst>
                </a:gridCol>
                <a:gridCol w="1643606">
                  <a:extLst>
                    <a:ext uri="{9D8B030D-6E8A-4147-A177-3AD203B41FA5}">
                      <a16:colId xmlns:a16="http://schemas.microsoft.com/office/drawing/2014/main" val="2586802547"/>
                    </a:ext>
                  </a:extLst>
                </a:gridCol>
              </a:tblGrid>
              <a:tr h="350349">
                <a:tc>
                  <a:txBody>
                    <a:bodyPr/>
                    <a:lstStyle/>
                    <a:p>
                      <a:pPr algn="ctr"/>
                      <a:r>
                        <a:rPr lang="en-US" sz="1800" b="1" dirty="0"/>
                        <a:t>Kilometers (X) </a:t>
                      </a:r>
                      <a:endParaRPr lang="en-US" dirty="0"/>
                    </a:p>
                  </a:txBody>
                  <a:tcPr/>
                </a:tc>
                <a:tc>
                  <a:txBody>
                    <a:bodyPr/>
                    <a:lstStyle/>
                    <a:p>
                      <a:pPr algn="ctr"/>
                      <a:r>
                        <a:rPr lang="en-US" sz="1800" b="1" dirty="0"/>
                        <a:t>Miles (Y)</a:t>
                      </a:r>
                      <a:endParaRPr lang="en-US" dirty="0"/>
                    </a:p>
                  </a:txBody>
                  <a:tcPr>
                    <a:lnR w="12700" cap="flat" cmpd="sng" algn="ctr">
                      <a:solidFill>
                        <a:schemeClr val="tx1"/>
                      </a:solidFill>
                      <a:prstDash val="solid"/>
                      <a:round/>
                      <a:headEnd type="none" w="med" len="med"/>
                      <a:tailEnd type="none" w="med" len="med"/>
                    </a:lnR>
                  </a:tcPr>
                </a:tc>
                <a:tc>
                  <a:txBody>
                    <a:bodyPr/>
                    <a:lstStyle/>
                    <a:p>
                      <a:pPr algn="ctr"/>
                      <a:r>
                        <a:rPr lang="en-US" dirty="0"/>
                        <a:t>Y’ = </a:t>
                      </a:r>
                      <a:r>
                        <a:rPr lang="en-US" dirty="0" err="1"/>
                        <a:t>kX</a:t>
                      </a:r>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2"/>
                    </a:solidFill>
                  </a:tcPr>
                </a:tc>
                <a:tc>
                  <a:txBody>
                    <a:bodyPr/>
                    <a:lstStyle/>
                    <a:p>
                      <a:pPr algn="ctr"/>
                      <a:r>
                        <a:rPr lang="en-US" dirty="0"/>
                        <a:t>Y’ - 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extLst>
                  <a:ext uri="{0D108BD9-81ED-4DB2-BD59-A6C34878D82A}">
                    <a16:rowId xmlns:a16="http://schemas.microsoft.com/office/drawing/2014/main" val="3390399307"/>
                  </a:ext>
                </a:extLst>
              </a:tr>
              <a:tr h="350349">
                <a:tc>
                  <a:txBody>
                    <a:bodyPr/>
                    <a:lstStyle/>
                    <a:p>
                      <a:pPr algn="ctr"/>
                      <a:r>
                        <a:rPr lang="en-US" dirty="0"/>
                        <a:t>0</a:t>
                      </a:r>
                    </a:p>
                  </a:txBody>
                  <a:tcPr/>
                </a:tc>
                <a:tc>
                  <a:txBody>
                    <a:bodyPr/>
                    <a:lstStyle/>
                    <a:p>
                      <a:pPr algn="ctr"/>
                      <a:r>
                        <a:rPr lang="en-US" dirty="0"/>
                        <a:t>0</a:t>
                      </a:r>
                    </a:p>
                  </a:txBody>
                  <a:tcPr>
                    <a:lnR w="12700" cap="flat" cmpd="sng" algn="ctr">
                      <a:solidFill>
                        <a:schemeClr val="tx1"/>
                      </a:solidFill>
                      <a:prstDash val="solid"/>
                      <a:round/>
                      <a:headEnd type="none" w="med" len="med"/>
                      <a:tailEnd type="none" w="med" len="med"/>
                    </a:lnR>
                  </a:tcPr>
                </a:tc>
                <a:tc>
                  <a:txBody>
                    <a:bodyPr/>
                    <a:lstStyle/>
                    <a:p>
                      <a:pPr algn="ctr"/>
                      <a:r>
                        <a:rPr lang="en-US" dirty="0"/>
                        <a:t>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0</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688144"/>
                  </a:ext>
                </a:extLst>
              </a:tr>
              <a:tr h="350349">
                <a:tc>
                  <a:txBody>
                    <a:bodyPr/>
                    <a:lstStyle/>
                    <a:p>
                      <a:pPr algn="ctr"/>
                      <a:r>
                        <a:rPr lang="en-US" dirty="0"/>
                        <a:t>50</a:t>
                      </a:r>
                    </a:p>
                  </a:txBody>
                  <a:tcPr/>
                </a:tc>
                <a:tc>
                  <a:txBody>
                    <a:bodyPr/>
                    <a:lstStyle/>
                    <a:p>
                      <a:pPr algn="ctr"/>
                      <a:r>
                        <a:rPr lang="en-US" dirty="0"/>
                        <a:t>31.0686</a:t>
                      </a:r>
                    </a:p>
                  </a:txBody>
                  <a:tcPr>
                    <a:lnR w="12700" cap="flat" cmpd="sng" algn="ctr">
                      <a:solidFill>
                        <a:schemeClr val="tx1"/>
                      </a:solidFill>
                      <a:prstDash val="solid"/>
                      <a:round/>
                      <a:headEnd type="none" w="med" len="med"/>
                      <a:tailEnd type="none" w="med" len="med"/>
                    </a:lnR>
                  </a:tcPr>
                </a:tc>
                <a:tc>
                  <a:txBody>
                    <a:bodyPr/>
                    <a:lstStyle/>
                    <a:p>
                      <a:pPr algn="ctr"/>
                      <a:r>
                        <a:rPr lang="en-US" dirty="0"/>
                        <a:t>30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-1.0686</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11285301"/>
                  </a:ext>
                </a:extLst>
              </a:tr>
              <a:tr h="350349">
                <a:tc>
                  <a:txBody>
                    <a:bodyPr/>
                    <a:lstStyle/>
                    <a:p>
                      <a:pPr algn="ctr"/>
                      <a:r>
                        <a:rPr lang="en-US" dirty="0"/>
                        <a:t>100</a:t>
                      </a:r>
                    </a:p>
                  </a:txBody>
                  <a:tcPr/>
                </a:tc>
                <a:tc>
                  <a:txBody>
                    <a:bodyPr/>
                    <a:lstStyle/>
                    <a:p>
                      <a:pPr algn="ctr"/>
                      <a:r>
                        <a:rPr lang="en-US" dirty="0"/>
                        <a:t>62.1371</a:t>
                      </a:r>
                    </a:p>
                  </a:txBody>
                  <a:tcPr>
                    <a:lnR w="12700" cap="flat" cmpd="sng" algn="ctr">
                      <a:solidFill>
                        <a:schemeClr val="tx1"/>
                      </a:solidFill>
                      <a:prstDash val="solid"/>
                      <a:round/>
                      <a:headEnd type="none" w="med" len="med"/>
                      <a:tailEnd type="none" w="med" len="med"/>
                    </a:lnR>
                  </a:tcPr>
                </a:tc>
                <a:tc>
                  <a:txBody>
                    <a:bodyPr/>
                    <a:lstStyle/>
                    <a:p>
                      <a:pPr algn="ctr"/>
                      <a:r>
                        <a:rPr lang="en-US" dirty="0"/>
                        <a:t>60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846807"/>
                  </a:ext>
                </a:extLst>
              </a:tr>
              <a:tr h="350349">
                <a:tc>
                  <a:txBody>
                    <a:bodyPr/>
                    <a:lstStyle/>
                    <a:p>
                      <a:pPr algn="ctr"/>
                      <a:r>
                        <a:rPr lang="en-US" dirty="0"/>
                        <a:t>121</a:t>
                      </a:r>
                    </a:p>
                  </a:txBody>
                  <a:tcPr/>
                </a:tc>
                <a:tc>
                  <a:txBody>
                    <a:bodyPr/>
                    <a:lstStyle/>
                    <a:p>
                      <a:pPr algn="ctr"/>
                      <a:r>
                        <a:rPr lang="en-US" dirty="0"/>
                        <a:t>75.1859</a:t>
                      </a:r>
                    </a:p>
                  </a:txBody>
                  <a:tcPr>
                    <a:lnR w="12700" cap="flat" cmpd="sng" algn="ctr">
                      <a:solidFill>
                        <a:schemeClr val="tx1"/>
                      </a:solidFill>
                      <a:prstDash val="solid"/>
                      <a:round/>
                      <a:headEnd type="none" w="med" len="med"/>
                      <a:tailEnd type="none" w="med" len="med"/>
                    </a:lnR>
                  </a:tcPr>
                </a:tc>
                <a:tc>
                  <a:txBody>
                    <a:bodyPr/>
                    <a:lstStyle/>
                    <a:p>
                      <a:pPr algn="ctr"/>
                      <a:r>
                        <a:rPr lang="en-US" dirty="0"/>
                        <a:t>72.6</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319661499"/>
                  </a:ext>
                </a:extLst>
              </a:tr>
              <a:tr h="350349">
                <a:tc>
                  <a:txBody>
                    <a:bodyPr/>
                    <a:lstStyle/>
                    <a:p>
                      <a:pPr algn="ctr"/>
                      <a:r>
                        <a:rPr lang="en-US" dirty="0"/>
                        <a:t>200</a:t>
                      </a:r>
                    </a:p>
                  </a:txBody>
                  <a:tcPr/>
                </a:tc>
                <a:tc>
                  <a:txBody>
                    <a:bodyPr/>
                    <a:lstStyle/>
                    <a:p>
                      <a:pPr algn="ctr"/>
                      <a:r>
                        <a:rPr lang="en-US" dirty="0"/>
                        <a:t>124.274</a:t>
                      </a:r>
                    </a:p>
                  </a:txBody>
                  <a:tcPr>
                    <a:lnR w="12700" cap="flat" cmpd="sng" algn="ctr">
                      <a:solidFill>
                        <a:schemeClr val="tx1"/>
                      </a:solidFill>
                      <a:prstDash val="solid"/>
                      <a:round/>
                      <a:headEnd type="none" w="med" len="med"/>
                      <a:tailEnd type="none" w="med" len="med"/>
                    </a:lnR>
                  </a:tcPr>
                </a:tc>
                <a:tc>
                  <a:txBody>
                    <a:bodyPr/>
                    <a:lstStyle/>
                    <a:p>
                      <a:pPr algn="ctr"/>
                      <a:r>
                        <a:rPr lang="en-US" dirty="0"/>
                        <a:t>120</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t>---</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686262717"/>
                  </a:ext>
                </a:extLst>
              </a:tr>
            </a:tbl>
          </a:graphicData>
        </a:graphic>
      </p:graphicFrame>
      <p:sp>
        <p:nvSpPr>
          <p:cNvPr id="18" name="TextBox 17">
            <a:extLst>
              <a:ext uri="{FF2B5EF4-FFF2-40B4-BE49-F238E27FC236}">
                <a16:creationId xmlns:a16="http://schemas.microsoft.com/office/drawing/2014/main" id="{814290CF-52C6-7D4C-B3E0-B44C94F8416F}"/>
              </a:ext>
            </a:extLst>
          </p:cNvPr>
          <p:cNvSpPr txBox="1"/>
          <p:nvPr/>
        </p:nvSpPr>
        <p:spPr>
          <a:xfrm>
            <a:off x="879614" y="3613775"/>
            <a:ext cx="2886075" cy="400110"/>
          </a:xfrm>
          <a:prstGeom prst="rect">
            <a:avLst/>
          </a:prstGeom>
          <a:noFill/>
        </p:spPr>
        <p:txBody>
          <a:bodyPr wrap="square" rtlCol="0">
            <a:spAutoFit/>
          </a:bodyPr>
          <a:lstStyle/>
          <a:p>
            <a:r>
              <a:rPr lang="en-US" sz="2000" dirty="0"/>
              <a:t>Imagine k = 0.7</a:t>
            </a:r>
          </a:p>
        </p:txBody>
      </p:sp>
      <p:graphicFrame>
        <p:nvGraphicFramePr>
          <p:cNvPr id="20" name="Table 19">
            <a:extLst>
              <a:ext uri="{FF2B5EF4-FFF2-40B4-BE49-F238E27FC236}">
                <a16:creationId xmlns:a16="http://schemas.microsoft.com/office/drawing/2014/main" id="{C994146C-A0E6-B843-8D23-8CCC332DD0A1}"/>
              </a:ext>
            </a:extLst>
          </p:cNvPr>
          <p:cNvGraphicFramePr>
            <a:graphicFrameLocks noGrp="1"/>
          </p:cNvGraphicFramePr>
          <p:nvPr>
            <p:extLst>
              <p:ext uri="{D42A27DB-BD31-4B8C-83A1-F6EECF244321}">
                <p14:modId xmlns:p14="http://schemas.microsoft.com/office/powerpoint/2010/main" val="3779417001"/>
              </p:ext>
            </p:extLst>
          </p:nvPr>
        </p:nvGraphicFramePr>
        <p:xfrm>
          <a:off x="3265988" y="3256647"/>
          <a:ext cx="6574424" cy="2194560"/>
        </p:xfrm>
        <a:graphic>
          <a:graphicData uri="http://schemas.openxmlformats.org/drawingml/2006/table">
            <a:tbl>
              <a:tblPr firstRow="1" bandRow="1">
                <a:tableStyleId>{5C22544A-7EE6-4342-B048-85BDC9FD1C3A}</a:tableStyleId>
              </a:tblPr>
              <a:tblGrid>
                <a:gridCol w="1643606">
                  <a:extLst>
                    <a:ext uri="{9D8B030D-6E8A-4147-A177-3AD203B41FA5}">
                      <a16:colId xmlns:a16="http://schemas.microsoft.com/office/drawing/2014/main" val="410579339"/>
                    </a:ext>
                  </a:extLst>
                </a:gridCol>
                <a:gridCol w="1643606">
                  <a:extLst>
                    <a:ext uri="{9D8B030D-6E8A-4147-A177-3AD203B41FA5}">
                      <a16:colId xmlns:a16="http://schemas.microsoft.com/office/drawing/2014/main" val="1835836623"/>
                    </a:ext>
                  </a:extLst>
                </a:gridCol>
                <a:gridCol w="1643606">
                  <a:extLst>
                    <a:ext uri="{9D8B030D-6E8A-4147-A177-3AD203B41FA5}">
                      <a16:colId xmlns:a16="http://schemas.microsoft.com/office/drawing/2014/main" val="2735048075"/>
                    </a:ext>
                  </a:extLst>
                </a:gridCol>
                <a:gridCol w="1643606">
                  <a:extLst>
                    <a:ext uri="{9D8B030D-6E8A-4147-A177-3AD203B41FA5}">
                      <a16:colId xmlns:a16="http://schemas.microsoft.com/office/drawing/2014/main" val="2586802547"/>
                    </a:ext>
                  </a:extLst>
                </a:gridCol>
              </a:tblGrid>
              <a:tr h="350349">
                <a:tc>
                  <a:txBody>
                    <a:bodyPr/>
                    <a:lstStyle/>
                    <a:p>
                      <a:pPr algn="ctr"/>
                      <a:r>
                        <a:rPr lang="en-US" sz="1800" b="1" dirty="0"/>
                        <a:t>Kilometers (X) </a:t>
                      </a:r>
                      <a:endParaRPr lang="en-US" dirty="0"/>
                    </a:p>
                  </a:txBody>
                  <a:tcPr/>
                </a:tc>
                <a:tc>
                  <a:txBody>
                    <a:bodyPr/>
                    <a:lstStyle/>
                    <a:p>
                      <a:pPr algn="ctr"/>
                      <a:r>
                        <a:rPr lang="en-US" sz="1800" b="1" dirty="0"/>
                        <a:t>Miles (Y)</a:t>
                      </a:r>
                      <a:endParaRPr lang="en-US" dirty="0"/>
                    </a:p>
                  </a:txBody>
                  <a:tcPr>
                    <a:lnR w="12700" cap="flat" cmpd="sng" algn="ctr">
                      <a:solidFill>
                        <a:schemeClr val="tx1"/>
                      </a:solidFill>
                      <a:prstDash val="solid"/>
                      <a:round/>
                      <a:headEnd type="none" w="med" len="med"/>
                      <a:tailEnd type="none" w="med" len="med"/>
                    </a:lnR>
                  </a:tcPr>
                </a:tc>
                <a:tc>
                  <a:txBody>
                    <a:bodyPr/>
                    <a:lstStyle/>
                    <a:p>
                      <a:pPr algn="ctr"/>
                      <a:r>
                        <a:rPr lang="en-US" dirty="0"/>
                        <a:t>Y’ = </a:t>
                      </a:r>
                      <a:r>
                        <a:rPr lang="en-US" dirty="0" err="1"/>
                        <a:t>kX</a:t>
                      </a:r>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accent2"/>
                    </a:solidFill>
                  </a:tcPr>
                </a:tc>
                <a:tc>
                  <a:txBody>
                    <a:bodyPr/>
                    <a:lstStyle/>
                    <a:p>
                      <a:pPr algn="ctr"/>
                      <a:r>
                        <a:rPr lang="en-US" dirty="0"/>
                        <a:t>Y’ - 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extLst>
                  <a:ext uri="{0D108BD9-81ED-4DB2-BD59-A6C34878D82A}">
                    <a16:rowId xmlns:a16="http://schemas.microsoft.com/office/drawing/2014/main" val="3390399307"/>
                  </a:ext>
                </a:extLst>
              </a:tr>
              <a:tr h="350349">
                <a:tc>
                  <a:txBody>
                    <a:bodyPr/>
                    <a:lstStyle/>
                    <a:p>
                      <a:pPr algn="ctr"/>
                      <a:r>
                        <a:rPr lang="en-US" dirty="0"/>
                        <a:t>0</a:t>
                      </a:r>
                    </a:p>
                  </a:txBody>
                  <a:tcPr/>
                </a:tc>
                <a:tc>
                  <a:txBody>
                    <a:bodyPr/>
                    <a:lstStyle/>
                    <a:p>
                      <a:pPr algn="ctr"/>
                      <a:r>
                        <a:rPr lang="en-US" dirty="0"/>
                        <a:t>0</a:t>
                      </a:r>
                    </a:p>
                  </a:txBody>
                  <a:tcPr>
                    <a:lnR w="12700" cap="flat" cmpd="sng" algn="ctr">
                      <a:solidFill>
                        <a:schemeClr val="tx1"/>
                      </a:solidFill>
                      <a:prstDash val="solid"/>
                      <a:round/>
                      <a:headEnd type="none" w="med" len="med"/>
                      <a:tailEnd type="none" w="med" len="med"/>
                    </a:lnR>
                  </a:tcPr>
                </a:tc>
                <a:tc>
                  <a:txBody>
                    <a:bodyPr/>
                    <a:lstStyle/>
                    <a:p>
                      <a:pPr algn="ctr"/>
                      <a:r>
                        <a:rPr lang="en-US" dirty="0"/>
                        <a:t>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0</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688144"/>
                  </a:ext>
                </a:extLst>
              </a:tr>
              <a:tr h="350349">
                <a:tc>
                  <a:txBody>
                    <a:bodyPr/>
                    <a:lstStyle/>
                    <a:p>
                      <a:pPr algn="ctr"/>
                      <a:r>
                        <a:rPr lang="en-US" dirty="0"/>
                        <a:t>50</a:t>
                      </a:r>
                    </a:p>
                  </a:txBody>
                  <a:tcPr/>
                </a:tc>
                <a:tc>
                  <a:txBody>
                    <a:bodyPr/>
                    <a:lstStyle/>
                    <a:p>
                      <a:pPr algn="ctr"/>
                      <a:r>
                        <a:rPr lang="en-US" dirty="0"/>
                        <a:t>31.0686</a:t>
                      </a:r>
                    </a:p>
                  </a:txBody>
                  <a:tcPr>
                    <a:lnR w="12700" cap="flat" cmpd="sng" algn="ctr">
                      <a:solidFill>
                        <a:schemeClr val="tx1"/>
                      </a:solidFill>
                      <a:prstDash val="solid"/>
                      <a:round/>
                      <a:headEnd type="none" w="med" len="med"/>
                      <a:tailEnd type="none" w="med" len="med"/>
                    </a:lnR>
                  </a:tcPr>
                </a:tc>
                <a:tc>
                  <a:txBody>
                    <a:bodyPr/>
                    <a:lstStyle/>
                    <a:p>
                      <a:pPr algn="ctr"/>
                      <a:r>
                        <a:rPr lang="en-US" dirty="0"/>
                        <a:t>35</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3.9314</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11285301"/>
                  </a:ext>
                </a:extLst>
              </a:tr>
              <a:tr h="350349">
                <a:tc>
                  <a:txBody>
                    <a:bodyPr/>
                    <a:lstStyle/>
                    <a:p>
                      <a:pPr algn="ctr"/>
                      <a:r>
                        <a:rPr lang="en-US" dirty="0"/>
                        <a:t>100</a:t>
                      </a:r>
                    </a:p>
                  </a:txBody>
                  <a:tcPr/>
                </a:tc>
                <a:tc>
                  <a:txBody>
                    <a:bodyPr/>
                    <a:lstStyle/>
                    <a:p>
                      <a:pPr algn="ctr"/>
                      <a:r>
                        <a:rPr lang="en-US" dirty="0"/>
                        <a:t>62.1371</a:t>
                      </a:r>
                    </a:p>
                  </a:txBody>
                  <a:tcPr>
                    <a:lnR w="12700" cap="flat" cmpd="sng" algn="ctr">
                      <a:solidFill>
                        <a:schemeClr val="tx1"/>
                      </a:solidFill>
                      <a:prstDash val="solid"/>
                      <a:round/>
                      <a:headEnd type="none" w="med" len="med"/>
                      <a:tailEnd type="none" w="med" len="med"/>
                    </a:lnR>
                  </a:tcPr>
                </a:tc>
                <a:tc>
                  <a:txBody>
                    <a:bodyPr/>
                    <a:lstStyle/>
                    <a:p>
                      <a:pPr algn="ctr"/>
                      <a:r>
                        <a:rPr lang="en-US" dirty="0"/>
                        <a:t>70</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7.8629</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1276846807"/>
                  </a:ext>
                </a:extLst>
              </a:tr>
              <a:tr h="350349">
                <a:tc>
                  <a:txBody>
                    <a:bodyPr/>
                    <a:lstStyle/>
                    <a:p>
                      <a:pPr algn="ctr"/>
                      <a:r>
                        <a:rPr lang="en-US" dirty="0"/>
                        <a:t>121</a:t>
                      </a:r>
                    </a:p>
                  </a:txBody>
                  <a:tcPr/>
                </a:tc>
                <a:tc>
                  <a:txBody>
                    <a:bodyPr/>
                    <a:lstStyle/>
                    <a:p>
                      <a:pPr algn="ctr"/>
                      <a:r>
                        <a:rPr lang="en-US" dirty="0"/>
                        <a:t>75.1859</a:t>
                      </a:r>
                    </a:p>
                  </a:txBody>
                  <a:tcPr>
                    <a:lnR w="12700" cap="flat" cmpd="sng" algn="ctr">
                      <a:solidFill>
                        <a:schemeClr val="tx1"/>
                      </a:solidFill>
                      <a:prstDash val="solid"/>
                      <a:round/>
                      <a:headEnd type="none" w="med" len="med"/>
                      <a:tailEnd type="none" w="med" len="med"/>
                    </a:lnR>
                  </a:tcPr>
                </a:tc>
                <a:tc>
                  <a:txBody>
                    <a:bodyPr/>
                    <a:lstStyle/>
                    <a:p>
                      <a:pPr algn="ctr"/>
                      <a:r>
                        <a:rPr lang="en-US" dirty="0"/>
                        <a:t>84.7</a:t>
                      </a:r>
                    </a:p>
                  </a:txBody>
                  <a:tcPr>
                    <a:lnL w="12700" cap="flat" cmpd="sng" algn="ctr">
                      <a:solidFill>
                        <a:schemeClr val="tx1"/>
                      </a:solidFill>
                      <a:prstDash val="solid"/>
                      <a:round/>
                      <a:headEnd type="none" w="med" len="med"/>
                      <a:tailEnd type="none" w="med" len="med"/>
                    </a:lnL>
                    <a:solidFill>
                      <a:schemeClr val="accent2">
                        <a:lumMod val="20000"/>
                        <a:lumOff val="80000"/>
                      </a:schemeClr>
                    </a:solidFill>
                  </a:tcPr>
                </a:tc>
                <a:tc>
                  <a:txBody>
                    <a:bodyPr/>
                    <a:lstStyle/>
                    <a:p>
                      <a:pPr algn="ctr"/>
                      <a:r>
                        <a:rPr lang="en-US" dirty="0"/>
                        <a:t>---</a:t>
                      </a:r>
                    </a:p>
                  </a:txBody>
                  <a:tcPr>
                    <a:lnR w="12700" cap="flat" cmpd="sng" algn="ctr">
                      <a:solidFill>
                        <a:schemeClr val="tx1"/>
                      </a:solidFill>
                      <a:prstDash val="solid"/>
                      <a:round/>
                      <a:headEnd type="none" w="med" len="med"/>
                      <a:tailEnd type="none" w="med" len="med"/>
                    </a:lnR>
                    <a:solidFill>
                      <a:schemeClr val="accent2">
                        <a:lumMod val="20000"/>
                        <a:lumOff val="80000"/>
                      </a:schemeClr>
                    </a:solidFill>
                  </a:tcPr>
                </a:tc>
                <a:extLst>
                  <a:ext uri="{0D108BD9-81ED-4DB2-BD59-A6C34878D82A}">
                    <a16:rowId xmlns:a16="http://schemas.microsoft.com/office/drawing/2014/main" val="319661499"/>
                  </a:ext>
                </a:extLst>
              </a:tr>
              <a:tr h="350349">
                <a:tc>
                  <a:txBody>
                    <a:bodyPr/>
                    <a:lstStyle/>
                    <a:p>
                      <a:pPr algn="ctr"/>
                      <a:r>
                        <a:rPr lang="en-US" dirty="0"/>
                        <a:t>200</a:t>
                      </a:r>
                    </a:p>
                  </a:txBody>
                  <a:tcPr/>
                </a:tc>
                <a:tc>
                  <a:txBody>
                    <a:bodyPr/>
                    <a:lstStyle/>
                    <a:p>
                      <a:pPr algn="ctr"/>
                      <a:r>
                        <a:rPr lang="en-US" dirty="0"/>
                        <a:t>124.274</a:t>
                      </a:r>
                    </a:p>
                  </a:txBody>
                  <a:tcPr>
                    <a:lnR w="12700" cap="flat" cmpd="sng" algn="ctr">
                      <a:solidFill>
                        <a:schemeClr val="tx1"/>
                      </a:solidFill>
                      <a:prstDash val="solid"/>
                      <a:round/>
                      <a:headEnd type="none" w="med" len="med"/>
                      <a:tailEnd type="none" w="med" len="med"/>
                    </a:lnR>
                  </a:tcPr>
                </a:tc>
                <a:tc>
                  <a:txBody>
                    <a:bodyPr/>
                    <a:lstStyle/>
                    <a:p>
                      <a:pPr algn="ctr"/>
                      <a:r>
                        <a:rPr lang="en-US" dirty="0"/>
                        <a:t>140</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en-US" dirty="0"/>
                        <a:t>---</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686262717"/>
                  </a:ext>
                </a:extLst>
              </a:tr>
            </a:tbl>
          </a:graphicData>
        </a:graphic>
      </p:graphicFrame>
      <p:sp>
        <p:nvSpPr>
          <p:cNvPr id="3" name="Freeform 2">
            <a:extLst>
              <a:ext uri="{FF2B5EF4-FFF2-40B4-BE49-F238E27FC236}">
                <a16:creationId xmlns:a16="http://schemas.microsoft.com/office/drawing/2014/main" id="{853A7BDB-181D-9847-B9DF-2BCCCFAB6238}"/>
              </a:ext>
            </a:extLst>
          </p:cNvPr>
          <p:cNvSpPr/>
          <p:nvPr/>
        </p:nvSpPr>
        <p:spPr>
          <a:xfrm>
            <a:off x="8443913" y="3914775"/>
            <a:ext cx="1042987" cy="1028700"/>
          </a:xfrm>
          <a:custGeom>
            <a:avLst/>
            <a:gdLst>
              <a:gd name="connsiteX0" fmla="*/ 271462 w 1042987"/>
              <a:gd name="connsiteY0" fmla="*/ 142875 h 1028700"/>
              <a:gd name="connsiteX1" fmla="*/ 171450 w 1042987"/>
              <a:gd name="connsiteY1" fmla="*/ 200025 h 1028700"/>
              <a:gd name="connsiteX2" fmla="*/ 85725 w 1042987"/>
              <a:gd name="connsiteY2" fmla="*/ 228600 h 1028700"/>
              <a:gd name="connsiteX3" fmla="*/ 57150 w 1042987"/>
              <a:gd name="connsiteY3" fmla="*/ 271463 h 1028700"/>
              <a:gd name="connsiteX4" fmla="*/ 28575 w 1042987"/>
              <a:gd name="connsiteY4" fmla="*/ 357188 h 1028700"/>
              <a:gd name="connsiteX5" fmla="*/ 0 w 1042987"/>
              <a:gd name="connsiteY5" fmla="*/ 485775 h 1028700"/>
              <a:gd name="connsiteX6" fmla="*/ 14287 w 1042987"/>
              <a:gd name="connsiteY6" fmla="*/ 742950 h 1028700"/>
              <a:gd name="connsiteX7" fmla="*/ 42862 w 1042987"/>
              <a:gd name="connsiteY7" fmla="*/ 785813 h 1028700"/>
              <a:gd name="connsiteX8" fmla="*/ 142875 w 1042987"/>
              <a:gd name="connsiteY8" fmla="*/ 857250 h 1028700"/>
              <a:gd name="connsiteX9" fmla="*/ 200025 w 1042987"/>
              <a:gd name="connsiteY9" fmla="*/ 914400 h 1028700"/>
              <a:gd name="connsiteX10" fmla="*/ 285750 w 1042987"/>
              <a:gd name="connsiteY10" fmla="*/ 985838 h 1028700"/>
              <a:gd name="connsiteX11" fmla="*/ 442912 w 1042987"/>
              <a:gd name="connsiteY11" fmla="*/ 985838 h 1028700"/>
              <a:gd name="connsiteX12" fmla="*/ 500062 w 1042987"/>
              <a:gd name="connsiteY12" fmla="*/ 1014413 h 1028700"/>
              <a:gd name="connsiteX13" fmla="*/ 614362 w 1042987"/>
              <a:gd name="connsiteY13" fmla="*/ 1028700 h 1028700"/>
              <a:gd name="connsiteX14" fmla="*/ 814387 w 1042987"/>
              <a:gd name="connsiteY14" fmla="*/ 1014413 h 1028700"/>
              <a:gd name="connsiteX15" fmla="*/ 900112 w 1042987"/>
              <a:gd name="connsiteY15" fmla="*/ 957263 h 1028700"/>
              <a:gd name="connsiteX16" fmla="*/ 914400 w 1042987"/>
              <a:gd name="connsiteY16" fmla="*/ 914400 h 1028700"/>
              <a:gd name="connsiteX17" fmla="*/ 971550 w 1042987"/>
              <a:gd name="connsiteY17" fmla="*/ 828675 h 1028700"/>
              <a:gd name="connsiteX18" fmla="*/ 1014412 w 1042987"/>
              <a:gd name="connsiteY18" fmla="*/ 700088 h 1028700"/>
              <a:gd name="connsiteX19" fmla="*/ 1028700 w 1042987"/>
              <a:gd name="connsiteY19" fmla="*/ 657225 h 1028700"/>
              <a:gd name="connsiteX20" fmla="*/ 1042987 w 1042987"/>
              <a:gd name="connsiteY20" fmla="*/ 600075 h 1028700"/>
              <a:gd name="connsiteX21" fmla="*/ 1028700 w 1042987"/>
              <a:gd name="connsiteY21" fmla="*/ 214313 h 1028700"/>
              <a:gd name="connsiteX22" fmla="*/ 971550 w 1042987"/>
              <a:gd name="connsiteY22" fmla="*/ 114300 h 1028700"/>
              <a:gd name="connsiteX23" fmla="*/ 885825 w 1042987"/>
              <a:gd name="connsiteY23" fmla="*/ 57150 h 1028700"/>
              <a:gd name="connsiteX24" fmla="*/ 842962 w 1042987"/>
              <a:gd name="connsiteY24" fmla="*/ 28575 h 1028700"/>
              <a:gd name="connsiteX25" fmla="*/ 628650 w 1042987"/>
              <a:gd name="connsiteY25" fmla="*/ 0 h 1028700"/>
              <a:gd name="connsiteX26" fmla="*/ 357187 w 1042987"/>
              <a:gd name="connsiteY26" fmla="*/ 14288 h 1028700"/>
              <a:gd name="connsiteX27" fmla="*/ 314325 w 1042987"/>
              <a:gd name="connsiteY27" fmla="*/ 28575 h 1028700"/>
              <a:gd name="connsiteX28" fmla="*/ 242887 w 1042987"/>
              <a:gd name="connsiteY28" fmla="*/ 85725 h 1028700"/>
              <a:gd name="connsiteX29" fmla="*/ 200025 w 1042987"/>
              <a:gd name="connsiteY29" fmla="*/ 114300 h 1028700"/>
              <a:gd name="connsiteX30" fmla="*/ 142875 w 1042987"/>
              <a:gd name="connsiteY30" fmla="*/ 200025 h 1028700"/>
              <a:gd name="connsiteX31" fmla="*/ 100012 w 1042987"/>
              <a:gd name="connsiteY31" fmla="*/ 242888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042987" h="1028700">
                <a:moveTo>
                  <a:pt x="271462" y="142875"/>
                </a:moveTo>
                <a:cubicBezTo>
                  <a:pt x="238125" y="161925"/>
                  <a:pt x="206312" y="183935"/>
                  <a:pt x="171450" y="200025"/>
                </a:cubicBezTo>
                <a:cubicBezTo>
                  <a:pt x="144102" y="212647"/>
                  <a:pt x="85725" y="228600"/>
                  <a:pt x="85725" y="228600"/>
                </a:cubicBezTo>
                <a:cubicBezTo>
                  <a:pt x="76200" y="242888"/>
                  <a:pt x="64124" y="255771"/>
                  <a:pt x="57150" y="271463"/>
                </a:cubicBezTo>
                <a:cubicBezTo>
                  <a:pt x="44917" y="298988"/>
                  <a:pt x="35881" y="327967"/>
                  <a:pt x="28575" y="357188"/>
                </a:cubicBezTo>
                <a:cubicBezTo>
                  <a:pt x="8397" y="437897"/>
                  <a:pt x="18138" y="395083"/>
                  <a:pt x="0" y="485775"/>
                </a:cubicBezTo>
                <a:cubicBezTo>
                  <a:pt x="4762" y="571500"/>
                  <a:pt x="2145" y="657956"/>
                  <a:pt x="14287" y="742950"/>
                </a:cubicBezTo>
                <a:cubicBezTo>
                  <a:pt x="16715" y="759949"/>
                  <a:pt x="31869" y="772621"/>
                  <a:pt x="42862" y="785813"/>
                </a:cubicBezTo>
                <a:cubicBezTo>
                  <a:pt x="114686" y="872001"/>
                  <a:pt x="53000" y="789844"/>
                  <a:pt x="142875" y="857250"/>
                </a:cubicBezTo>
                <a:cubicBezTo>
                  <a:pt x="164428" y="873414"/>
                  <a:pt x="179570" y="896867"/>
                  <a:pt x="200025" y="914400"/>
                </a:cubicBezTo>
                <a:cubicBezTo>
                  <a:pt x="339266" y="1033750"/>
                  <a:pt x="137118" y="837206"/>
                  <a:pt x="285750" y="985838"/>
                </a:cubicBezTo>
                <a:cubicBezTo>
                  <a:pt x="354176" y="963028"/>
                  <a:pt x="341362" y="960450"/>
                  <a:pt x="442912" y="985838"/>
                </a:cubicBezTo>
                <a:cubicBezTo>
                  <a:pt x="463575" y="991004"/>
                  <a:pt x="479399" y="1009247"/>
                  <a:pt x="500062" y="1014413"/>
                </a:cubicBezTo>
                <a:cubicBezTo>
                  <a:pt x="537312" y="1023725"/>
                  <a:pt x="576262" y="1023938"/>
                  <a:pt x="614362" y="1028700"/>
                </a:cubicBezTo>
                <a:cubicBezTo>
                  <a:pt x="681037" y="1023938"/>
                  <a:pt x="749538" y="1030625"/>
                  <a:pt x="814387" y="1014413"/>
                </a:cubicBezTo>
                <a:cubicBezTo>
                  <a:pt x="847704" y="1006084"/>
                  <a:pt x="900112" y="957263"/>
                  <a:pt x="900112" y="957263"/>
                </a:cubicBezTo>
                <a:cubicBezTo>
                  <a:pt x="904875" y="942975"/>
                  <a:pt x="907086" y="927565"/>
                  <a:pt x="914400" y="914400"/>
                </a:cubicBezTo>
                <a:cubicBezTo>
                  <a:pt x="931078" y="884379"/>
                  <a:pt x="971550" y="828675"/>
                  <a:pt x="971550" y="828675"/>
                </a:cubicBezTo>
                <a:lnTo>
                  <a:pt x="1014412" y="700088"/>
                </a:lnTo>
                <a:cubicBezTo>
                  <a:pt x="1019175" y="685800"/>
                  <a:pt x="1025047" y="671836"/>
                  <a:pt x="1028700" y="657225"/>
                </a:cubicBezTo>
                <a:lnTo>
                  <a:pt x="1042987" y="600075"/>
                </a:lnTo>
                <a:cubicBezTo>
                  <a:pt x="1038225" y="471488"/>
                  <a:pt x="1036984" y="342722"/>
                  <a:pt x="1028700" y="214313"/>
                </a:cubicBezTo>
                <a:cubicBezTo>
                  <a:pt x="1025333" y="162123"/>
                  <a:pt x="1012017" y="145774"/>
                  <a:pt x="971550" y="114300"/>
                </a:cubicBezTo>
                <a:cubicBezTo>
                  <a:pt x="944441" y="93215"/>
                  <a:pt x="914400" y="76200"/>
                  <a:pt x="885825" y="57150"/>
                </a:cubicBezTo>
                <a:cubicBezTo>
                  <a:pt x="871537" y="47625"/>
                  <a:pt x="859961" y="31003"/>
                  <a:pt x="842962" y="28575"/>
                </a:cubicBezTo>
                <a:cubicBezTo>
                  <a:pt x="704939" y="8858"/>
                  <a:pt x="776366" y="18465"/>
                  <a:pt x="628650" y="0"/>
                </a:cubicBezTo>
                <a:cubicBezTo>
                  <a:pt x="538162" y="4763"/>
                  <a:pt x="447428" y="6084"/>
                  <a:pt x="357187" y="14288"/>
                </a:cubicBezTo>
                <a:cubicBezTo>
                  <a:pt x="342189" y="15651"/>
                  <a:pt x="326085" y="19167"/>
                  <a:pt x="314325" y="28575"/>
                </a:cubicBezTo>
                <a:cubicBezTo>
                  <a:pt x="222004" y="102432"/>
                  <a:pt x="350622" y="49815"/>
                  <a:pt x="242887" y="85725"/>
                </a:cubicBezTo>
                <a:cubicBezTo>
                  <a:pt x="228600" y="95250"/>
                  <a:pt x="211332" y="101377"/>
                  <a:pt x="200025" y="114300"/>
                </a:cubicBezTo>
                <a:cubicBezTo>
                  <a:pt x="177410" y="140146"/>
                  <a:pt x="171450" y="180975"/>
                  <a:pt x="142875" y="200025"/>
                </a:cubicBezTo>
                <a:cubicBezTo>
                  <a:pt x="96049" y="231242"/>
                  <a:pt x="100012" y="211428"/>
                  <a:pt x="100012" y="242888"/>
                </a:cubicBezTo>
              </a:path>
            </a:pathLst>
          </a:custGeom>
          <a:noFill/>
          <a:ln w="603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2941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2DADEE-33A7-994A-A5AE-697BC5FEF4CD}"/>
              </a:ext>
            </a:extLst>
          </p:cNvPr>
          <p:cNvSpPr txBox="1"/>
          <p:nvPr/>
        </p:nvSpPr>
        <p:spPr>
          <a:xfrm>
            <a:off x="2300288" y="451510"/>
            <a:ext cx="6943725" cy="461665"/>
          </a:xfrm>
          <a:prstGeom prst="rect">
            <a:avLst/>
          </a:prstGeom>
          <a:noFill/>
        </p:spPr>
        <p:txBody>
          <a:bodyPr wrap="square" rtlCol="0">
            <a:spAutoFit/>
          </a:bodyPr>
          <a:lstStyle/>
          <a:p>
            <a:r>
              <a:rPr lang="en-US" sz="2400" b="1" dirty="0"/>
              <a:t>What we Just learnt</a:t>
            </a:r>
          </a:p>
        </p:txBody>
      </p:sp>
      <p:sp>
        <p:nvSpPr>
          <p:cNvPr id="10" name="TextBox 9">
            <a:extLst>
              <a:ext uri="{FF2B5EF4-FFF2-40B4-BE49-F238E27FC236}">
                <a16:creationId xmlns:a16="http://schemas.microsoft.com/office/drawing/2014/main" id="{C7CC8C52-64C9-854A-B5BA-AF76D4E81EAB}"/>
              </a:ext>
            </a:extLst>
          </p:cNvPr>
          <p:cNvSpPr txBox="1"/>
          <p:nvPr/>
        </p:nvSpPr>
        <p:spPr>
          <a:xfrm>
            <a:off x="2095499" y="1419339"/>
            <a:ext cx="7700963" cy="646331"/>
          </a:xfrm>
          <a:prstGeom prst="rect">
            <a:avLst/>
          </a:prstGeom>
          <a:noFill/>
        </p:spPr>
        <p:txBody>
          <a:bodyPr wrap="square" rtlCol="0">
            <a:spAutoFit/>
          </a:bodyPr>
          <a:lstStyle/>
          <a:p>
            <a:pPr marL="285750" indent="-285750">
              <a:buFont typeface="Arial" panose="020B0604020202020204" pitchFamily="34" charset="0"/>
              <a:buChar char="•"/>
            </a:pPr>
            <a:r>
              <a:rPr lang="en-US" dirty="0"/>
              <a:t>We can estimate with a model that has parameters but we don’t know the exact formula/working.</a:t>
            </a:r>
          </a:p>
        </p:txBody>
      </p:sp>
      <p:sp>
        <p:nvSpPr>
          <p:cNvPr id="11" name="TextBox 10">
            <a:extLst>
              <a:ext uri="{FF2B5EF4-FFF2-40B4-BE49-F238E27FC236}">
                <a16:creationId xmlns:a16="http://schemas.microsoft.com/office/drawing/2014/main" id="{2AAC4E51-F2EA-864A-ABD6-2C401287B420}"/>
              </a:ext>
            </a:extLst>
          </p:cNvPr>
          <p:cNvSpPr txBox="1"/>
          <p:nvPr/>
        </p:nvSpPr>
        <p:spPr>
          <a:xfrm>
            <a:off x="2062159" y="2386133"/>
            <a:ext cx="7700963" cy="646331"/>
          </a:xfrm>
          <a:prstGeom prst="rect">
            <a:avLst/>
          </a:prstGeom>
          <a:noFill/>
        </p:spPr>
        <p:txBody>
          <a:bodyPr wrap="square" rtlCol="0">
            <a:spAutoFit/>
          </a:bodyPr>
          <a:lstStyle/>
          <a:p>
            <a:pPr marL="285750" indent="-285750">
              <a:buFont typeface="Arial" panose="020B0604020202020204" pitchFamily="34" charset="0"/>
              <a:buChar char="•"/>
            </a:pPr>
            <a:r>
              <a:rPr lang="en-US" dirty="0"/>
              <a:t>A model can be refined by adjusting its changeable parameters based on the calculated </a:t>
            </a:r>
            <a:r>
              <a:rPr lang="en-US" b="1" dirty="0"/>
              <a:t>loss</a:t>
            </a:r>
            <a:r>
              <a:rPr lang="en-US" dirty="0"/>
              <a:t>. </a:t>
            </a:r>
          </a:p>
        </p:txBody>
      </p:sp>
    </p:spTree>
    <p:extLst>
      <p:ext uri="{BB962C8B-B14F-4D97-AF65-F5344CB8AC3E}">
        <p14:creationId xmlns:p14="http://schemas.microsoft.com/office/powerpoint/2010/main" val="2958286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How about predicting dogs heights</a:t>
            </a:r>
          </a:p>
        </p:txBody>
      </p:sp>
      <p:cxnSp>
        <p:nvCxnSpPr>
          <p:cNvPr id="12" name="Straight Connector 11">
            <a:extLst>
              <a:ext uri="{FF2B5EF4-FFF2-40B4-BE49-F238E27FC236}">
                <a16:creationId xmlns:a16="http://schemas.microsoft.com/office/drawing/2014/main" id="{9970D2AA-7C91-5742-BE51-BE371AC82820}"/>
              </a:ext>
            </a:extLst>
          </p:cNvPr>
          <p:cNvCxnSpPr/>
          <p:nvPr/>
        </p:nvCxnSpPr>
        <p:spPr>
          <a:xfrm>
            <a:off x="6303818" y="1537855"/>
            <a:ext cx="0" cy="3990109"/>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F70A69A-87F3-4B41-BEAD-82432245CA98}"/>
              </a:ext>
            </a:extLst>
          </p:cNvPr>
          <p:cNvCxnSpPr>
            <a:cxnSpLocks/>
          </p:cNvCxnSpPr>
          <p:nvPr/>
        </p:nvCxnSpPr>
        <p:spPr>
          <a:xfrm flipH="1">
            <a:off x="6303818" y="5527964"/>
            <a:ext cx="4807527"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E63BD344-5BB6-A947-AA46-843BDCE8047B}"/>
              </a:ext>
            </a:extLst>
          </p:cNvPr>
          <p:cNvSpPr/>
          <p:nvPr/>
        </p:nvSpPr>
        <p:spPr>
          <a:xfrm>
            <a:off x="9185563" y="210589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1F1BE5F-7E6C-954F-932F-B5D86A3CF4B5}"/>
              </a:ext>
            </a:extLst>
          </p:cNvPr>
          <p:cNvSpPr/>
          <p:nvPr/>
        </p:nvSpPr>
        <p:spPr>
          <a:xfrm>
            <a:off x="9608129" y="251401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E58D07C-2452-EB44-9184-AF93D6F779A4}"/>
              </a:ext>
            </a:extLst>
          </p:cNvPr>
          <p:cNvSpPr/>
          <p:nvPr/>
        </p:nvSpPr>
        <p:spPr>
          <a:xfrm>
            <a:off x="9753602" y="196733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98A6036-4D75-1A4E-AFA6-D706B702BCD8}"/>
              </a:ext>
            </a:extLst>
          </p:cNvPr>
          <p:cNvSpPr/>
          <p:nvPr/>
        </p:nvSpPr>
        <p:spPr>
          <a:xfrm>
            <a:off x="10113828" y="223058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5D1273D5-795F-0E44-8FFF-9320418CC781}"/>
              </a:ext>
            </a:extLst>
          </p:cNvPr>
          <p:cNvSpPr txBox="1"/>
          <p:nvPr/>
        </p:nvSpPr>
        <p:spPr>
          <a:xfrm>
            <a:off x="7481457" y="5624945"/>
            <a:ext cx="1052943" cy="369332"/>
          </a:xfrm>
          <a:prstGeom prst="rect">
            <a:avLst/>
          </a:prstGeom>
          <a:noFill/>
        </p:spPr>
        <p:txBody>
          <a:bodyPr wrap="square" rtlCol="0">
            <a:spAutoFit/>
          </a:bodyPr>
          <a:lstStyle/>
          <a:p>
            <a:r>
              <a:rPr lang="en-US" dirty="0"/>
              <a:t>Length</a:t>
            </a:r>
          </a:p>
        </p:txBody>
      </p:sp>
      <p:sp>
        <p:nvSpPr>
          <p:cNvPr id="22" name="TextBox 21">
            <a:extLst>
              <a:ext uri="{FF2B5EF4-FFF2-40B4-BE49-F238E27FC236}">
                <a16:creationId xmlns:a16="http://schemas.microsoft.com/office/drawing/2014/main" id="{62707199-64FE-D842-82B9-E98B056D4076}"/>
              </a:ext>
            </a:extLst>
          </p:cNvPr>
          <p:cNvSpPr txBox="1"/>
          <p:nvPr/>
        </p:nvSpPr>
        <p:spPr>
          <a:xfrm rot="16200000">
            <a:off x="5500260" y="3059668"/>
            <a:ext cx="1052943" cy="369332"/>
          </a:xfrm>
          <a:prstGeom prst="rect">
            <a:avLst/>
          </a:prstGeom>
          <a:noFill/>
        </p:spPr>
        <p:txBody>
          <a:bodyPr wrap="square" rtlCol="0">
            <a:spAutoFit/>
          </a:bodyPr>
          <a:lstStyle/>
          <a:p>
            <a:r>
              <a:rPr lang="en-US" dirty="0"/>
              <a:t>Height</a:t>
            </a:r>
          </a:p>
        </p:txBody>
      </p:sp>
      <p:sp>
        <p:nvSpPr>
          <p:cNvPr id="27" name="Oval 26">
            <a:extLst>
              <a:ext uri="{FF2B5EF4-FFF2-40B4-BE49-F238E27FC236}">
                <a16:creationId xmlns:a16="http://schemas.microsoft.com/office/drawing/2014/main" id="{1E3BD752-5051-AD48-8DE8-10B5A5B54077}"/>
              </a:ext>
            </a:extLst>
          </p:cNvPr>
          <p:cNvSpPr/>
          <p:nvPr/>
        </p:nvSpPr>
        <p:spPr>
          <a:xfrm>
            <a:off x="3937070" y="2832673"/>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E2D08B3-E919-E046-9C08-A8BD45E07E87}"/>
              </a:ext>
            </a:extLst>
          </p:cNvPr>
          <p:cNvSpPr/>
          <p:nvPr/>
        </p:nvSpPr>
        <p:spPr>
          <a:xfrm>
            <a:off x="2014174" y="283267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29432367-79B4-804E-947C-4C008356DD89}"/>
              </a:ext>
            </a:extLst>
          </p:cNvPr>
          <p:cNvPicPr>
            <a:picLocks noChangeAspect="1"/>
          </p:cNvPicPr>
          <p:nvPr/>
        </p:nvPicPr>
        <p:blipFill>
          <a:blip r:embed="rId3"/>
          <a:stretch>
            <a:fillRect/>
          </a:stretch>
        </p:blipFill>
        <p:spPr>
          <a:xfrm>
            <a:off x="3055501" y="1356580"/>
            <a:ext cx="1714500" cy="1181100"/>
          </a:xfrm>
          <a:prstGeom prst="rect">
            <a:avLst/>
          </a:prstGeom>
        </p:spPr>
      </p:pic>
      <p:pic>
        <p:nvPicPr>
          <p:cNvPr id="2" name="Picture 1">
            <a:extLst>
              <a:ext uri="{FF2B5EF4-FFF2-40B4-BE49-F238E27FC236}">
                <a16:creationId xmlns:a16="http://schemas.microsoft.com/office/drawing/2014/main" id="{2E8E40E9-EB0E-854A-AC85-A23F34C46BC9}"/>
              </a:ext>
            </a:extLst>
          </p:cNvPr>
          <p:cNvPicPr>
            <a:picLocks noChangeAspect="1"/>
          </p:cNvPicPr>
          <p:nvPr/>
        </p:nvPicPr>
        <p:blipFill>
          <a:blip r:embed="rId4"/>
          <a:stretch>
            <a:fillRect/>
          </a:stretch>
        </p:blipFill>
        <p:spPr>
          <a:xfrm>
            <a:off x="1245179" y="1356580"/>
            <a:ext cx="1574800" cy="1181100"/>
          </a:xfrm>
          <a:prstGeom prst="rect">
            <a:avLst/>
          </a:prstGeom>
        </p:spPr>
      </p:pic>
      <p:sp>
        <p:nvSpPr>
          <p:cNvPr id="30" name="Oval 29">
            <a:extLst>
              <a:ext uri="{FF2B5EF4-FFF2-40B4-BE49-F238E27FC236}">
                <a16:creationId xmlns:a16="http://schemas.microsoft.com/office/drawing/2014/main" id="{0AEF79BF-5AC2-5D46-9B93-36A3F06DD9BE}"/>
              </a:ext>
            </a:extLst>
          </p:cNvPr>
          <p:cNvSpPr/>
          <p:nvPr/>
        </p:nvSpPr>
        <p:spPr>
          <a:xfrm>
            <a:off x="7038766" y="4522259"/>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8D5ECDBC-5231-CA4E-BAC7-C2A59FE03E02}"/>
              </a:ext>
            </a:extLst>
          </p:cNvPr>
          <p:cNvSpPr/>
          <p:nvPr/>
        </p:nvSpPr>
        <p:spPr>
          <a:xfrm>
            <a:off x="7461332" y="4930387"/>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CFCBFB01-DAD8-954A-841E-E3ADCEE370EC}"/>
              </a:ext>
            </a:extLst>
          </p:cNvPr>
          <p:cNvSpPr/>
          <p:nvPr/>
        </p:nvSpPr>
        <p:spPr>
          <a:xfrm>
            <a:off x="7606805" y="4383707"/>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C5FFBAA6-4983-B343-9AF9-63F0BB9DC78D}"/>
              </a:ext>
            </a:extLst>
          </p:cNvPr>
          <p:cNvSpPr/>
          <p:nvPr/>
        </p:nvSpPr>
        <p:spPr>
          <a:xfrm>
            <a:off x="7967031" y="4646949"/>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5349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90D198E-A3B2-3947-B3FB-95E3560ECB52}"/>
              </a:ext>
            </a:extLst>
          </p:cNvPr>
          <p:cNvSpPr txBox="1"/>
          <p:nvPr/>
        </p:nvSpPr>
        <p:spPr>
          <a:xfrm>
            <a:off x="2300288" y="451510"/>
            <a:ext cx="6943725" cy="461665"/>
          </a:xfrm>
          <a:prstGeom prst="rect">
            <a:avLst/>
          </a:prstGeom>
          <a:noFill/>
        </p:spPr>
        <p:txBody>
          <a:bodyPr wrap="square" rtlCol="0">
            <a:spAutoFit/>
          </a:bodyPr>
          <a:lstStyle/>
          <a:p>
            <a:r>
              <a:rPr lang="en-US" sz="2400" b="1" dirty="0"/>
              <a:t>Guess Time – Attempt 1</a:t>
            </a:r>
          </a:p>
        </p:txBody>
      </p:sp>
      <p:cxnSp>
        <p:nvCxnSpPr>
          <p:cNvPr id="12" name="Straight Connector 11">
            <a:extLst>
              <a:ext uri="{FF2B5EF4-FFF2-40B4-BE49-F238E27FC236}">
                <a16:creationId xmlns:a16="http://schemas.microsoft.com/office/drawing/2014/main" id="{9970D2AA-7C91-5742-BE51-BE371AC82820}"/>
              </a:ext>
            </a:extLst>
          </p:cNvPr>
          <p:cNvCxnSpPr/>
          <p:nvPr/>
        </p:nvCxnSpPr>
        <p:spPr>
          <a:xfrm>
            <a:off x="6303818" y="1537855"/>
            <a:ext cx="0" cy="3990109"/>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F70A69A-87F3-4B41-BEAD-82432245CA98}"/>
              </a:ext>
            </a:extLst>
          </p:cNvPr>
          <p:cNvCxnSpPr>
            <a:cxnSpLocks/>
          </p:cNvCxnSpPr>
          <p:nvPr/>
        </p:nvCxnSpPr>
        <p:spPr>
          <a:xfrm flipH="1">
            <a:off x="6303818" y="5527964"/>
            <a:ext cx="4807527"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E63BD344-5BB6-A947-AA46-843BDCE8047B}"/>
              </a:ext>
            </a:extLst>
          </p:cNvPr>
          <p:cNvSpPr/>
          <p:nvPr/>
        </p:nvSpPr>
        <p:spPr>
          <a:xfrm>
            <a:off x="9185563" y="210589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1F1BE5F-7E6C-954F-932F-B5D86A3CF4B5}"/>
              </a:ext>
            </a:extLst>
          </p:cNvPr>
          <p:cNvSpPr/>
          <p:nvPr/>
        </p:nvSpPr>
        <p:spPr>
          <a:xfrm>
            <a:off x="9608129" y="251401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E58D07C-2452-EB44-9184-AF93D6F779A4}"/>
              </a:ext>
            </a:extLst>
          </p:cNvPr>
          <p:cNvSpPr/>
          <p:nvPr/>
        </p:nvSpPr>
        <p:spPr>
          <a:xfrm>
            <a:off x="9753602" y="1967339"/>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98A6036-4D75-1A4E-AFA6-D706B702BCD8}"/>
              </a:ext>
            </a:extLst>
          </p:cNvPr>
          <p:cNvSpPr/>
          <p:nvPr/>
        </p:nvSpPr>
        <p:spPr>
          <a:xfrm>
            <a:off x="10113828" y="2230581"/>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5D1273D5-795F-0E44-8FFF-9320418CC781}"/>
              </a:ext>
            </a:extLst>
          </p:cNvPr>
          <p:cNvSpPr txBox="1"/>
          <p:nvPr/>
        </p:nvSpPr>
        <p:spPr>
          <a:xfrm>
            <a:off x="7481457" y="5624945"/>
            <a:ext cx="1052943" cy="369332"/>
          </a:xfrm>
          <a:prstGeom prst="rect">
            <a:avLst/>
          </a:prstGeom>
          <a:noFill/>
        </p:spPr>
        <p:txBody>
          <a:bodyPr wrap="square" rtlCol="0">
            <a:spAutoFit/>
          </a:bodyPr>
          <a:lstStyle/>
          <a:p>
            <a:r>
              <a:rPr lang="en-US" dirty="0"/>
              <a:t>Length</a:t>
            </a:r>
          </a:p>
        </p:txBody>
      </p:sp>
      <p:sp>
        <p:nvSpPr>
          <p:cNvPr id="22" name="TextBox 21">
            <a:extLst>
              <a:ext uri="{FF2B5EF4-FFF2-40B4-BE49-F238E27FC236}">
                <a16:creationId xmlns:a16="http://schemas.microsoft.com/office/drawing/2014/main" id="{62707199-64FE-D842-82B9-E98B056D4076}"/>
              </a:ext>
            </a:extLst>
          </p:cNvPr>
          <p:cNvSpPr txBox="1"/>
          <p:nvPr/>
        </p:nvSpPr>
        <p:spPr>
          <a:xfrm rot="16200000">
            <a:off x="5500260" y="3059668"/>
            <a:ext cx="1052943" cy="369332"/>
          </a:xfrm>
          <a:prstGeom prst="rect">
            <a:avLst/>
          </a:prstGeom>
          <a:noFill/>
        </p:spPr>
        <p:txBody>
          <a:bodyPr wrap="square" rtlCol="0">
            <a:spAutoFit/>
          </a:bodyPr>
          <a:lstStyle/>
          <a:p>
            <a:r>
              <a:rPr lang="en-US" dirty="0"/>
              <a:t>Height</a:t>
            </a:r>
          </a:p>
        </p:txBody>
      </p:sp>
      <p:sp>
        <p:nvSpPr>
          <p:cNvPr id="27" name="Oval 26">
            <a:extLst>
              <a:ext uri="{FF2B5EF4-FFF2-40B4-BE49-F238E27FC236}">
                <a16:creationId xmlns:a16="http://schemas.microsoft.com/office/drawing/2014/main" id="{1E3BD752-5051-AD48-8DE8-10B5A5B54077}"/>
              </a:ext>
            </a:extLst>
          </p:cNvPr>
          <p:cNvSpPr/>
          <p:nvPr/>
        </p:nvSpPr>
        <p:spPr>
          <a:xfrm>
            <a:off x="3937070" y="2832673"/>
            <a:ext cx="290946" cy="31865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E2D08B3-E919-E046-9C08-A8BD45E07E87}"/>
              </a:ext>
            </a:extLst>
          </p:cNvPr>
          <p:cNvSpPr/>
          <p:nvPr/>
        </p:nvSpPr>
        <p:spPr>
          <a:xfrm>
            <a:off x="2014174" y="2832673"/>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Connector 2">
            <a:extLst>
              <a:ext uri="{FF2B5EF4-FFF2-40B4-BE49-F238E27FC236}">
                <a16:creationId xmlns:a16="http://schemas.microsoft.com/office/drawing/2014/main" id="{86162D26-C9A2-3146-B00F-28DA9BADC965}"/>
              </a:ext>
            </a:extLst>
          </p:cNvPr>
          <p:cNvCxnSpPr>
            <a:cxnSpLocks/>
          </p:cNvCxnSpPr>
          <p:nvPr/>
        </p:nvCxnSpPr>
        <p:spPr>
          <a:xfrm flipV="1">
            <a:off x="6396239" y="3429000"/>
            <a:ext cx="4319386" cy="197167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78086C36-E851-F949-92CD-792476557ABB}"/>
              </a:ext>
            </a:extLst>
          </p:cNvPr>
          <p:cNvPicPr>
            <a:picLocks noChangeAspect="1"/>
          </p:cNvPicPr>
          <p:nvPr/>
        </p:nvPicPr>
        <p:blipFill>
          <a:blip r:embed="rId3"/>
          <a:stretch>
            <a:fillRect/>
          </a:stretch>
        </p:blipFill>
        <p:spPr>
          <a:xfrm>
            <a:off x="3055501" y="1356580"/>
            <a:ext cx="1714500" cy="1181100"/>
          </a:xfrm>
          <a:prstGeom prst="rect">
            <a:avLst/>
          </a:prstGeom>
        </p:spPr>
      </p:pic>
      <p:pic>
        <p:nvPicPr>
          <p:cNvPr id="38" name="Picture 37">
            <a:extLst>
              <a:ext uri="{FF2B5EF4-FFF2-40B4-BE49-F238E27FC236}">
                <a16:creationId xmlns:a16="http://schemas.microsoft.com/office/drawing/2014/main" id="{97C88D59-DCB4-1F4F-BB76-5A031B02604D}"/>
              </a:ext>
            </a:extLst>
          </p:cNvPr>
          <p:cNvPicPr>
            <a:picLocks noChangeAspect="1"/>
          </p:cNvPicPr>
          <p:nvPr/>
        </p:nvPicPr>
        <p:blipFill>
          <a:blip r:embed="rId4"/>
          <a:stretch>
            <a:fillRect/>
          </a:stretch>
        </p:blipFill>
        <p:spPr>
          <a:xfrm>
            <a:off x="1245179" y="1356580"/>
            <a:ext cx="1574800" cy="1181100"/>
          </a:xfrm>
          <a:prstGeom prst="rect">
            <a:avLst/>
          </a:prstGeom>
        </p:spPr>
      </p:pic>
      <p:sp>
        <p:nvSpPr>
          <p:cNvPr id="43" name="Oval 42">
            <a:extLst>
              <a:ext uri="{FF2B5EF4-FFF2-40B4-BE49-F238E27FC236}">
                <a16:creationId xmlns:a16="http://schemas.microsoft.com/office/drawing/2014/main" id="{6295D7B7-56D4-0347-A058-B90D071A6355}"/>
              </a:ext>
            </a:extLst>
          </p:cNvPr>
          <p:cNvSpPr/>
          <p:nvPr/>
        </p:nvSpPr>
        <p:spPr>
          <a:xfrm>
            <a:off x="7038766" y="4522259"/>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DACF83E6-006B-BA45-A8FE-A099820FB578}"/>
              </a:ext>
            </a:extLst>
          </p:cNvPr>
          <p:cNvSpPr/>
          <p:nvPr/>
        </p:nvSpPr>
        <p:spPr>
          <a:xfrm>
            <a:off x="7461332" y="4930387"/>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32D1378E-5AD5-B647-A53F-18D0B7479754}"/>
              </a:ext>
            </a:extLst>
          </p:cNvPr>
          <p:cNvSpPr/>
          <p:nvPr/>
        </p:nvSpPr>
        <p:spPr>
          <a:xfrm>
            <a:off x="7606805" y="4383707"/>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DA729BDC-7D14-C44F-9AEE-AA21BD7043CE}"/>
              </a:ext>
            </a:extLst>
          </p:cNvPr>
          <p:cNvSpPr/>
          <p:nvPr/>
        </p:nvSpPr>
        <p:spPr>
          <a:xfrm>
            <a:off x="7967031" y="4646949"/>
            <a:ext cx="290946" cy="31865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9665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2859</TotalTime>
  <Words>1450</Words>
  <Application>Microsoft Macintosh PowerPoint</Application>
  <PresentationFormat>Widescreen</PresentationFormat>
  <Paragraphs>344</Paragraphs>
  <Slides>27</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Alok kumar</dc:creator>
  <cp:lastModifiedBy>Alok kumar</cp:lastModifiedBy>
  <cp:revision>215</cp:revision>
  <dcterms:created xsi:type="dcterms:W3CDTF">2018-07-06T14:54:25Z</dcterms:created>
  <dcterms:modified xsi:type="dcterms:W3CDTF">2018-07-13T09:13:55Z</dcterms:modified>
</cp:coreProperties>
</file>

<file path=docProps/thumbnail.jpeg>
</file>